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4" r:id="rId1"/>
  </p:sldMasterIdLst>
  <p:notesMasterIdLst>
    <p:notesMasterId r:id="rId38"/>
  </p:notesMasterIdLst>
  <p:sldIdLst>
    <p:sldId id="379" r:id="rId2"/>
    <p:sldId id="331" r:id="rId3"/>
    <p:sldId id="332" r:id="rId4"/>
    <p:sldId id="328" r:id="rId5"/>
    <p:sldId id="333" r:id="rId6"/>
    <p:sldId id="270" r:id="rId7"/>
    <p:sldId id="286" r:id="rId8"/>
    <p:sldId id="405" r:id="rId9"/>
    <p:sldId id="384" r:id="rId10"/>
    <p:sldId id="367" r:id="rId11"/>
    <p:sldId id="368" r:id="rId12"/>
    <p:sldId id="369" r:id="rId13"/>
    <p:sldId id="341" r:id="rId14"/>
    <p:sldId id="387" r:id="rId15"/>
    <p:sldId id="388" r:id="rId16"/>
    <p:sldId id="420" r:id="rId17"/>
    <p:sldId id="421" r:id="rId18"/>
    <p:sldId id="422" r:id="rId19"/>
    <p:sldId id="407" r:id="rId20"/>
    <p:sldId id="408" r:id="rId21"/>
    <p:sldId id="409" r:id="rId22"/>
    <p:sldId id="410" r:id="rId23"/>
    <p:sldId id="411" r:id="rId24"/>
    <p:sldId id="412" r:id="rId25"/>
    <p:sldId id="413" r:id="rId26"/>
    <p:sldId id="414" r:id="rId27"/>
    <p:sldId id="415" r:id="rId28"/>
    <p:sldId id="416" r:id="rId29"/>
    <p:sldId id="423" r:id="rId30"/>
    <p:sldId id="424" r:id="rId31"/>
    <p:sldId id="425" r:id="rId32"/>
    <p:sldId id="426" r:id="rId33"/>
    <p:sldId id="427" r:id="rId34"/>
    <p:sldId id="428" r:id="rId35"/>
    <p:sldId id="429" r:id="rId36"/>
    <p:sldId id="430" r:id="rId37"/>
  </p:sldIdLst>
  <p:sldSz cx="9144000" cy="6858000" type="screen4x3"/>
  <p:notesSz cx="6888163" cy="10020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696"/>
    <a:srgbClr val="336699"/>
    <a:srgbClr val="3D6AA1"/>
    <a:srgbClr val="E7F6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99" autoAdjust="0"/>
    <p:restoredTop sz="88348" autoAdjust="0"/>
  </p:normalViewPr>
  <p:slideViewPr>
    <p:cSldViewPr>
      <p:cViewPr varScale="1">
        <p:scale>
          <a:sx n="86" d="100"/>
          <a:sy n="86" d="100"/>
        </p:scale>
        <p:origin x="120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D"/>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Gender</c:v>
                </c:pt>
              </c:strCache>
            </c:strRef>
          </c:tx>
          <c:dPt>
            <c:idx val="0"/>
            <c:bubble3D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dPt>
          <c:dPt>
            <c:idx val="1"/>
            <c:bubble3D val="0"/>
            <c:spPr>
              <a:gradFill rotWithShape="1">
                <a:gsLst>
                  <a:gs pos="0">
                    <a:schemeClr val="accent2">
                      <a:tint val="96000"/>
                      <a:lumMod val="104000"/>
                    </a:schemeClr>
                  </a:gs>
                  <a:gs pos="100000">
                    <a:schemeClr val="accent2">
                      <a:shade val="98000"/>
                      <a:lumMod val="94000"/>
                    </a:schemeClr>
                  </a:gs>
                </a:gsLst>
                <a:lin ang="5400000" scaled="0"/>
              </a:gradFill>
              <a:ln>
                <a:noFill/>
              </a:ln>
              <a:effectLst>
                <a:outerShdw blurRad="50800" dist="38100" dir="5400000" rotWithShape="0">
                  <a:srgbClr val="000000">
                    <a:alpha val="60000"/>
                  </a:srgbClr>
                </a:outerShdw>
              </a:effectLst>
            </c:spPr>
          </c:dPt>
          <c:dPt>
            <c:idx val="2"/>
            <c:bubble3D val="0"/>
            <c:spPr>
              <a:gradFill rotWithShape="1">
                <a:gsLst>
                  <a:gs pos="0">
                    <a:schemeClr val="accent3">
                      <a:tint val="96000"/>
                      <a:lumMod val="104000"/>
                    </a:schemeClr>
                  </a:gs>
                  <a:gs pos="100000">
                    <a:schemeClr val="accent3">
                      <a:shade val="98000"/>
                      <a:lumMod val="94000"/>
                    </a:schemeClr>
                  </a:gs>
                </a:gsLst>
                <a:lin ang="5400000" scaled="0"/>
              </a:gradFill>
              <a:ln>
                <a:noFill/>
              </a:ln>
              <a:effectLst>
                <a:outerShdw blurRad="50800" dist="38100" dir="5400000" rotWithShape="0">
                  <a:srgbClr val="000000">
                    <a:alpha val="60000"/>
                  </a:srgbClr>
                </a:outerShdw>
              </a:effectLst>
            </c:spPr>
          </c:dPt>
          <c:dLbls>
            <c:dLbl>
              <c:idx val="0"/>
              <c:layout/>
              <c:tx>
                <c:rich>
                  <a:bodyPr/>
                  <a:lstStyle/>
                  <a:p>
                    <a:r>
                      <a:rPr lang="is-IS" dirty="0" smtClean="0"/>
                      <a:t>62,6%</a:t>
                    </a:r>
                    <a:endParaRPr lang="is-IS" dirty="0"/>
                  </a:p>
                </c:rich>
              </c:tx>
              <c:dLblPos val="inEnd"/>
              <c:showLegendKey val="0"/>
              <c:showVal val="0"/>
              <c:showCatName val="0"/>
              <c:showSerName val="0"/>
              <c:showPercent val="1"/>
              <c:showBubbleSize val="0"/>
              <c:extLst>
                <c:ext xmlns:c15="http://schemas.microsoft.com/office/drawing/2012/chart" uri="{CE6537A1-D6FC-4f65-9D91-7224C49458BB}">
                  <c15:layout/>
                </c:ext>
              </c:extLst>
            </c:dLbl>
            <c:dLbl>
              <c:idx val="2"/>
              <c:tx>
                <c:rich>
                  <a:bodyPr/>
                  <a:lstStyle/>
                  <a:p>
                    <a:r>
                      <a:rPr lang="en-US" smtClean="0"/>
                      <a:t>3,4%</a:t>
                    </a:r>
                    <a:endParaRPr lang="en-US" dirty="0"/>
                  </a:p>
                </c:rich>
              </c:tx>
              <c:dLblPos val="inEnd"/>
              <c:showLegendKey val="0"/>
              <c:showVal val="0"/>
              <c:showCatName val="0"/>
              <c:showSerName val="0"/>
              <c:showPercent val="1"/>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2"/>
                <c:pt idx="0">
                  <c:v>Male</c:v>
                </c:pt>
                <c:pt idx="1">
                  <c:v>Female</c:v>
                </c:pt>
              </c:strCache>
            </c:strRef>
          </c:cat>
          <c:val>
            <c:numRef>
              <c:f>Sheet1!$B$2:$B$4</c:f>
              <c:numCache>
                <c:formatCode>General</c:formatCode>
                <c:ptCount val="3"/>
                <c:pt idx="0">
                  <c:v>37896.0</c:v>
                </c:pt>
                <c:pt idx="1">
                  <c:v>20473.0</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egendEntry>
        <c:idx val="2"/>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D"/>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AGE</c:v>
                </c:pt>
              </c:strCache>
            </c:strRef>
          </c:tx>
          <c:dPt>
            <c:idx val="0"/>
            <c:bubble3D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dPt>
          <c:dPt>
            <c:idx val="1"/>
            <c:bubble3D val="0"/>
            <c:spPr>
              <a:gradFill rotWithShape="1">
                <a:gsLst>
                  <a:gs pos="0">
                    <a:schemeClr val="accent2">
                      <a:tint val="96000"/>
                      <a:lumMod val="104000"/>
                    </a:schemeClr>
                  </a:gs>
                  <a:gs pos="100000">
                    <a:schemeClr val="accent2">
                      <a:shade val="98000"/>
                      <a:lumMod val="94000"/>
                    </a:schemeClr>
                  </a:gs>
                </a:gsLst>
                <a:lin ang="5400000" scaled="0"/>
              </a:gradFill>
              <a:ln>
                <a:noFill/>
              </a:ln>
              <a:effectLst>
                <a:outerShdw blurRad="50800" dist="38100" dir="5400000" rotWithShape="0">
                  <a:srgbClr val="000000">
                    <a:alpha val="60000"/>
                  </a:srgbClr>
                </a:outerShdw>
              </a:effectLst>
            </c:spPr>
          </c:dPt>
          <c:dPt>
            <c:idx val="2"/>
            <c:bubble3D val="0"/>
            <c:spPr>
              <a:gradFill rotWithShape="1">
                <a:gsLst>
                  <a:gs pos="0">
                    <a:schemeClr val="accent3">
                      <a:tint val="96000"/>
                      <a:lumMod val="104000"/>
                    </a:schemeClr>
                  </a:gs>
                  <a:gs pos="100000">
                    <a:schemeClr val="accent3">
                      <a:shade val="98000"/>
                      <a:lumMod val="94000"/>
                    </a:schemeClr>
                  </a:gs>
                </a:gsLst>
                <a:lin ang="5400000" scaled="0"/>
              </a:gradFill>
              <a:ln>
                <a:noFill/>
              </a:ln>
              <a:effectLst>
                <a:outerShdw blurRad="50800" dist="38100" dir="5400000" rotWithShape="0">
                  <a:srgbClr val="000000">
                    <a:alpha val="60000"/>
                  </a:srgbClr>
                </a:outerShdw>
              </a:effectLst>
            </c:spPr>
          </c:dPt>
          <c:dPt>
            <c:idx val="3"/>
            <c:bubble3D val="0"/>
            <c:spPr>
              <a:gradFill rotWithShape="1">
                <a:gsLst>
                  <a:gs pos="0">
                    <a:schemeClr val="accent4">
                      <a:tint val="96000"/>
                      <a:lumMod val="104000"/>
                    </a:schemeClr>
                  </a:gs>
                  <a:gs pos="100000">
                    <a:schemeClr val="accent4">
                      <a:shade val="98000"/>
                      <a:lumMod val="94000"/>
                    </a:schemeClr>
                  </a:gs>
                </a:gsLst>
                <a:lin ang="5400000" scaled="0"/>
              </a:gradFill>
              <a:ln>
                <a:noFill/>
              </a:ln>
              <a:effectLst>
                <a:outerShdw blurRad="50800" dist="38100" dir="5400000" rotWithShape="0">
                  <a:srgbClr val="000000">
                    <a:alpha val="60000"/>
                  </a:srgbClr>
                </a:outerShdw>
              </a:effectLst>
            </c:spPr>
          </c:dPt>
          <c:dPt>
            <c:idx val="4"/>
            <c:bubble3D val="0"/>
            <c:spPr>
              <a:gradFill rotWithShape="1">
                <a:gsLst>
                  <a:gs pos="0">
                    <a:schemeClr val="accent5">
                      <a:tint val="96000"/>
                      <a:lumMod val="104000"/>
                    </a:schemeClr>
                  </a:gs>
                  <a:gs pos="100000">
                    <a:schemeClr val="accent5">
                      <a:shade val="98000"/>
                      <a:lumMod val="94000"/>
                    </a:schemeClr>
                  </a:gs>
                </a:gsLst>
                <a:lin ang="5400000" scaled="0"/>
              </a:gradFill>
              <a:ln>
                <a:noFill/>
              </a:ln>
              <a:effectLst>
                <a:outerShdw blurRad="50800" dist="38100" dir="5400000" rotWithShape="0">
                  <a:srgbClr val="000000">
                    <a:alpha val="60000"/>
                  </a:srgbClr>
                </a:outerShdw>
              </a:effectLst>
            </c:spPr>
          </c:dPt>
          <c:dPt>
            <c:idx val="5"/>
            <c:bubble3D val="0"/>
            <c:spPr>
              <a:gradFill rotWithShape="1">
                <a:gsLst>
                  <a:gs pos="0">
                    <a:schemeClr val="accent6">
                      <a:tint val="96000"/>
                      <a:lumMod val="104000"/>
                    </a:schemeClr>
                  </a:gs>
                  <a:gs pos="100000">
                    <a:schemeClr val="accent6">
                      <a:shade val="98000"/>
                      <a:lumMod val="94000"/>
                    </a:schemeClr>
                  </a:gs>
                </a:gsLst>
                <a:lin ang="5400000" scaled="0"/>
              </a:gradFill>
              <a:ln>
                <a:noFill/>
              </a:ln>
              <a:effectLst>
                <a:outerShdw blurRad="50800" dist="38100" dir="5400000" rotWithShape="0">
                  <a:srgbClr val="000000">
                    <a:alpha val="60000"/>
                  </a:srgbClr>
                </a:outerShdw>
              </a:effectLst>
            </c:spPr>
          </c:dPt>
          <c:dPt>
            <c:idx val="6"/>
            <c:bubble3D val="0"/>
            <c:spPr>
              <a:gradFill rotWithShape="1">
                <a:gsLst>
                  <a:gs pos="0">
                    <a:schemeClr val="accent1">
                      <a:lumMod val="60000"/>
                      <a:tint val="96000"/>
                      <a:lumMod val="104000"/>
                    </a:schemeClr>
                  </a:gs>
                  <a:gs pos="100000">
                    <a:schemeClr val="accent1">
                      <a:lumMod val="60000"/>
                      <a:shade val="98000"/>
                      <a:lumMod val="94000"/>
                    </a:schemeClr>
                  </a:gs>
                </a:gsLst>
                <a:lin ang="5400000" scaled="0"/>
              </a:gradFill>
              <a:ln>
                <a:noFill/>
              </a:ln>
              <a:effectLst>
                <a:outerShdw blurRad="50800" dist="38100" dir="5400000" rotWithShape="0">
                  <a:srgbClr val="000000">
                    <a:alpha val="60000"/>
                  </a:srgbClr>
                </a:outerShdw>
              </a:effectLst>
            </c:spPr>
          </c:dPt>
          <c:dLbls>
            <c:dLbl>
              <c:idx val="0"/>
              <c:layout/>
              <c:tx>
                <c:rich>
                  <a:bodyPr/>
                  <a:lstStyle/>
                  <a:p>
                    <a:r>
                      <a:rPr lang="pt-BR" smtClean="0"/>
                      <a:t>40,3%</a:t>
                    </a:r>
                    <a:endParaRPr lang="pt-BR"/>
                  </a:p>
                </c:rich>
              </c:tx>
              <c:showLegendKey val="0"/>
              <c:showVal val="0"/>
              <c:showCatName val="0"/>
              <c:showSerName val="0"/>
              <c:showPercent val="1"/>
              <c:showBubbleSize val="0"/>
              <c:extLst>
                <c:ext xmlns:c15="http://schemas.microsoft.com/office/drawing/2012/chart" uri="{CE6537A1-D6FC-4f65-9D91-7224C49458BB}">
                  <c15:layout/>
                </c:ext>
              </c:extLst>
            </c:dLbl>
            <c:dLbl>
              <c:idx val="1"/>
              <c:layout/>
              <c:tx>
                <c:rich>
                  <a:bodyPr/>
                  <a:lstStyle/>
                  <a:p>
                    <a:r>
                      <a:rPr lang="pt-BR" smtClean="0"/>
                      <a:t>34,1%</a:t>
                    </a:r>
                    <a:endParaRPr lang="pt-BR" dirty="0"/>
                  </a:p>
                </c:rich>
              </c:tx>
              <c:showLegendKey val="0"/>
              <c:showVal val="0"/>
              <c:showCatName val="0"/>
              <c:showSerName val="0"/>
              <c:showPercent val="1"/>
              <c:showBubbleSize val="0"/>
              <c:extLst>
                <c:ext xmlns:c15="http://schemas.microsoft.com/office/drawing/2012/chart" uri="{CE6537A1-D6FC-4f65-9D91-7224C49458BB}">
                  <c15:layout/>
                </c:ext>
              </c:extLst>
            </c:dLbl>
            <c:dLbl>
              <c:idx val="2"/>
              <c:layout/>
              <c:tx>
                <c:rich>
                  <a:bodyPr/>
                  <a:lstStyle/>
                  <a:p>
                    <a:r>
                      <a:rPr lang="pt-BR" smtClean="0"/>
                      <a:t>14,5%</a:t>
                    </a:r>
                    <a:endParaRPr lang="pt-BR" dirty="0"/>
                  </a:p>
                </c:rich>
              </c:tx>
              <c:showLegendKey val="0"/>
              <c:showVal val="0"/>
              <c:showCatName val="0"/>
              <c:showSerName val="0"/>
              <c:showPercent val="1"/>
              <c:showBubbleSize val="0"/>
              <c:extLst>
                <c:ext xmlns:c15="http://schemas.microsoft.com/office/drawing/2012/chart" uri="{CE6537A1-D6FC-4f65-9D91-7224C49458BB}">
                  <c15:layout/>
                </c:ext>
              </c:extLst>
            </c:dLbl>
            <c:dLbl>
              <c:idx val="3"/>
              <c:layout/>
              <c:tx>
                <c:rich>
                  <a:bodyPr/>
                  <a:lstStyle/>
                  <a:p>
                    <a:r>
                      <a:rPr lang="pt-BR" smtClean="0"/>
                      <a:t>5,3%</a:t>
                    </a:r>
                    <a:endParaRPr lang="pt-BR"/>
                  </a:p>
                </c:rich>
              </c:tx>
              <c:showLegendKey val="0"/>
              <c:showVal val="0"/>
              <c:showCatName val="0"/>
              <c:showSerName val="0"/>
              <c:showPercent val="1"/>
              <c:showBubbleSize val="0"/>
              <c:extLst>
                <c:ext xmlns:c15="http://schemas.microsoft.com/office/drawing/2012/chart" uri="{CE6537A1-D6FC-4f65-9D91-7224C49458BB}">
                  <c15:layout/>
                </c:ext>
              </c:extLst>
            </c:dLbl>
            <c:dLbl>
              <c:idx val="4"/>
              <c:layout/>
              <c:tx>
                <c:rich>
                  <a:bodyPr/>
                  <a:lstStyle/>
                  <a:p>
                    <a:r>
                      <a:rPr lang="pt-BR" smtClean="0"/>
                      <a:t>0,9%</a:t>
                    </a:r>
                    <a:endParaRPr lang="pt-BR"/>
                  </a:p>
                </c:rich>
              </c:tx>
              <c:showLegendKey val="0"/>
              <c:showVal val="0"/>
              <c:showCatName val="0"/>
              <c:showSerName val="0"/>
              <c:showPercent val="1"/>
              <c:showBubbleSize val="0"/>
              <c:extLst>
                <c:ext xmlns:c15="http://schemas.microsoft.com/office/drawing/2012/chart" uri="{CE6537A1-D6FC-4f65-9D91-7224C49458BB}">
                  <c15:layout/>
                </c:ext>
              </c:extLst>
            </c:dLbl>
            <c:dLbl>
              <c:idx val="5"/>
              <c:layout>
                <c:manualLayout>
                  <c:x val="-0.0477800420444246"/>
                  <c:y val="-0.0425462109789468"/>
                </c:manualLayout>
              </c:layout>
              <c:tx>
                <c:rich>
                  <a:bodyPr/>
                  <a:lstStyle/>
                  <a:p>
                    <a:r>
                      <a:rPr lang="pt-BR" dirty="0" smtClean="0"/>
                      <a:t>0,1%</a:t>
                    </a:r>
                    <a:endParaRPr lang="pt-BR" dirty="0"/>
                  </a:p>
                </c:rich>
              </c:tx>
              <c:showLegendKey val="0"/>
              <c:showVal val="0"/>
              <c:showCatName val="0"/>
              <c:showSerName val="0"/>
              <c:showPercent val="1"/>
              <c:showBubbleSize val="0"/>
              <c:extLst>
                <c:ext xmlns:c15="http://schemas.microsoft.com/office/drawing/2012/chart" uri="{CE6537A1-D6FC-4f65-9D91-7224C49458BB}">
                  <c15:layout/>
                </c:ext>
              </c:extLst>
            </c:dLbl>
            <c:dLbl>
              <c:idx val="6"/>
              <c:layout/>
              <c:tx>
                <c:rich>
                  <a:bodyPr/>
                  <a:lstStyle/>
                  <a:p>
                    <a:r>
                      <a:rPr lang="pt-BR" smtClean="0"/>
                      <a:t>4,8%</a:t>
                    </a:r>
                    <a:endParaRPr lang="pt-BR" dirty="0"/>
                  </a:p>
                </c:rich>
              </c:tx>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C000"/>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18 - 24</c:v>
                </c:pt>
                <c:pt idx="1">
                  <c:v>25- 34</c:v>
                </c:pt>
                <c:pt idx="2">
                  <c:v>35 - 44</c:v>
                </c:pt>
                <c:pt idx="3">
                  <c:v>45 - 54</c:v>
                </c:pt>
                <c:pt idx="4">
                  <c:v>55 - 64</c:v>
                </c:pt>
                <c:pt idx="5">
                  <c:v>65+</c:v>
                </c:pt>
                <c:pt idx="6">
                  <c:v>Unidentified</c:v>
                </c:pt>
              </c:strCache>
            </c:strRef>
          </c:cat>
          <c:val>
            <c:numRef>
              <c:f>Sheet1!$B$2:$B$8</c:f>
              <c:numCache>
                <c:formatCode>General</c:formatCode>
                <c:ptCount val="7"/>
                <c:pt idx="0">
                  <c:v>24003.0</c:v>
                </c:pt>
                <c:pt idx="1">
                  <c:v>20875.0</c:v>
                </c:pt>
                <c:pt idx="2">
                  <c:v>8850.0</c:v>
                </c:pt>
                <c:pt idx="3">
                  <c:v>3235.0</c:v>
                </c:pt>
                <c:pt idx="4">
                  <c:v>580.0</c:v>
                </c:pt>
                <c:pt idx="5">
                  <c:v>88.0</c:v>
                </c:pt>
                <c:pt idx="6">
                  <c:v>2887.0</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84870" cy="501016"/>
          </a:xfrm>
          <a:prstGeom prst="rect">
            <a:avLst/>
          </a:prstGeom>
        </p:spPr>
        <p:txBody>
          <a:bodyPr vert="horz" lIns="94849" tIns="47424" rIns="94849" bIns="47424" rtlCol="0"/>
          <a:lstStyle>
            <a:lvl1pPr algn="l">
              <a:defRPr sz="1200"/>
            </a:lvl1pPr>
          </a:lstStyle>
          <a:p>
            <a:endParaRPr lang="en-US" dirty="0"/>
          </a:p>
        </p:txBody>
      </p:sp>
      <p:sp>
        <p:nvSpPr>
          <p:cNvPr id="3" name="Date Placeholder 2"/>
          <p:cNvSpPr>
            <a:spLocks noGrp="1"/>
          </p:cNvSpPr>
          <p:nvPr>
            <p:ph type="dt" idx="1"/>
          </p:nvPr>
        </p:nvSpPr>
        <p:spPr>
          <a:xfrm>
            <a:off x="3901699" y="1"/>
            <a:ext cx="2984870" cy="501016"/>
          </a:xfrm>
          <a:prstGeom prst="rect">
            <a:avLst/>
          </a:prstGeom>
        </p:spPr>
        <p:txBody>
          <a:bodyPr vert="horz" lIns="94849" tIns="47424" rIns="94849" bIns="47424" rtlCol="0"/>
          <a:lstStyle>
            <a:lvl1pPr algn="r">
              <a:defRPr sz="1200"/>
            </a:lvl1pPr>
          </a:lstStyle>
          <a:p>
            <a:fld id="{4CFD4C68-7AAA-432A-9979-F9E69D791D76}" type="datetimeFigureOut">
              <a:rPr lang="en-US" smtClean="0"/>
              <a:t>12/8/17</a:t>
            </a:fld>
            <a:endParaRPr lang="en-US" dirty="0"/>
          </a:p>
        </p:txBody>
      </p:sp>
      <p:sp>
        <p:nvSpPr>
          <p:cNvPr id="4" name="Slide Image Placeholder 3"/>
          <p:cNvSpPr>
            <a:spLocks noGrp="1" noRot="1" noChangeAspect="1"/>
          </p:cNvSpPr>
          <p:nvPr>
            <p:ph type="sldImg" idx="2"/>
          </p:nvPr>
        </p:nvSpPr>
        <p:spPr>
          <a:xfrm>
            <a:off x="939800" y="752475"/>
            <a:ext cx="5008563" cy="3756025"/>
          </a:xfrm>
          <a:prstGeom prst="rect">
            <a:avLst/>
          </a:prstGeom>
          <a:noFill/>
          <a:ln w="12700">
            <a:solidFill>
              <a:prstClr val="black"/>
            </a:solidFill>
          </a:ln>
        </p:spPr>
        <p:txBody>
          <a:bodyPr vert="horz" lIns="94849" tIns="47424" rIns="94849" bIns="47424" rtlCol="0" anchor="ctr"/>
          <a:lstStyle/>
          <a:p>
            <a:endParaRPr lang="en-US" dirty="0"/>
          </a:p>
        </p:txBody>
      </p:sp>
      <p:sp>
        <p:nvSpPr>
          <p:cNvPr id="5" name="Notes Placeholder 4"/>
          <p:cNvSpPr>
            <a:spLocks noGrp="1"/>
          </p:cNvSpPr>
          <p:nvPr>
            <p:ph type="body" sz="quarter" idx="3"/>
          </p:nvPr>
        </p:nvSpPr>
        <p:spPr>
          <a:xfrm>
            <a:off x="688817" y="4759643"/>
            <a:ext cx="5510530" cy="4509136"/>
          </a:xfrm>
          <a:prstGeom prst="rect">
            <a:avLst/>
          </a:prstGeom>
        </p:spPr>
        <p:txBody>
          <a:bodyPr vert="horz" lIns="94849" tIns="47424" rIns="94849" bIns="474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9517546"/>
            <a:ext cx="2984870" cy="501016"/>
          </a:xfrm>
          <a:prstGeom prst="rect">
            <a:avLst/>
          </a:prstGeom>
        </p:spPr>
        <p:txBody>
          <a:bodyPr vert="horz" lIns="94849" tIns="47424" rIns="94849" bIns="4742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01699" y="9517546"/>
            <a:ext cx="2984870" cy="501016"/>
          </a:xfrm>
          <a:prstGeom prst="rect">
            <a:avLst/>
          </a:prstGeom>
        </p:spPr>
        <p:txBody>
          <a:bodyPr vert="horz" lIns="94849" tIns="47424" rIns="94849" bIns="47424" rtlCol="0" anchor="b"/>
          <a:lstStyle>
            <a:lvl1pPr algn="r">
              <a:defRPr sz="1200"/>
            </a:lvl1pPr>
          </a:lstStyle>
          <a:p>
            <a:fld id="{4087BCB1-B548-41D2-B269-6FB0AA4F259E}" type="slidenum">
              <a:rPr lang="en-US" smtClean="0"/>
              <a:t>‹#›</a:t>
            </a:fld>
            <a:endParaRPr lang="en-US" dirty="0"/>
          </a:p>
        </p:txBody>
      </p:sp>
    </p:spTree>
    <p:extLst>
      <p:ext uri="{BB962C8B-B14F-4D97-AF65-F5344CB8AC3E}">
        <p14:creationId xmlns:p14="http://schemas.microsoft.com/office/powerpoint/2010/main" val="214977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99EBF7-A1E4-4483-B50A-C4BFBB2A4E0C}" type="slidenum">
              <a:rPr lang="en-US" smtClean="0"/>
              <a:t>1</a:t>
            </a:fld>
            <a:endParaRPr lang="en-US" dirty="0"/>
          </a:p>
        </p:txBody>
      </p:sp>
    </p:spTree>
    <p:extLst>
      <p:ext uri="{BB962C8B-B14F-4D97-AF65-F5344CB8AC3E}">
        <p14:creationId xmlns:p14="http://schemas.microsoft.com/office/powerpoint/2010/main" val="2268855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87BCB1-B548-41D2-B269-6FB0AA4F259E}" type="slidenum">
              <a:rPr lang="en-US" smtClean="0"/>
              <a:t>25</a:t>
            </a:fld>
            <a:endParaRPr lang="en-US" dirty="0"/>
          </a:p>
        </p:txBody>
      </p:sp>
    </p:spTree>
    <p:extLst>
      <p:ext uri="{BB962C8B-B14F-4D97-AF65-F5344CB8AC3E}">
        <p14:creationId xmlns:p14="http://schemas.microsoft.com/office/powerpoint/2010/main" val="2430634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87BCB1-B548-41D2-B269-6FB0AA4F259E}" type="slidenum">
              <a:rPr lang="en-US" smtClean="0"/>
              <a:t>26</a:t>
            </a:fld>
            <a:endParaRPr lang="en-US" dirty="0"/>
          </a:p>
        </p:txBody>
      </p:sp>
    </p:spTree>
    <p:extLst>
      <p:ext uri="{BB962C8B-B14F-4D97-AF65-F5344CB8AC3E}">
        <p14:creationId xmlns:p14="http://schemas.microsoft.com/office/powerpoint/2010/main" val="195175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87BCB1-B548-41D2-B269-6FB0AA4F259E}" type="slidenum">
              <a:rPr lang="en-US" smtClean="0"/>
              <a:t>4</a:t>
            </a:fld>
            <a:endParaRPr lang="en-US" dirty="0"/>
          </a:p>
        </p:txBody>
      </p:sp>
    </p:spTree>
    <p:extLst>
      <p:ext uri="{BB962C8B-B14F-4D97-AF65-F5344CB8AC3E}">
        <p14:creationId xmlns:p14="http://schemas.microsoft.com/office/powerpoint/2010/main" val="2457467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087BCB1-B548-41D2-B269-6FB0AA4F259E}" type="slidenum">
              <a:rPr lang="en-US" smtClean="0"/>
              <a:t>5</a:t>
            </a:fld>
            <a:endParaRPr lang="en-US" dirty="0"/>
          </a:p>
        </p:txBody>
      </p:sp>
    </p:spTree>
    <p:extLst>
      <p:ext uri="{BB962C8B-B14F-4D97-AF65-F5344CB8AC3E}">
        <p14:creationId xmlns:p14="http://schemas.microsoft.com/office/powerpoint/2010/main" val="3296730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87BCB1-B548-41D2-B269-6FB0AA4F259E}" type="slidenum">
              <a:rPr lang="en-US" smtClean="0"/>
              <a:t>9</a:t>
            </a:fld>
            <a:endParaRPr lang="en-US" dirty="0"/>
          </a:p>
        </p:txBody>
      </p:sp>
    </p:spTree>
    <p:extLst>
      <p:ext uri="{BB962C8B-B14F-4D97-AF65-F5344CB8AC3E}">
        <p14:creationId xmlns:p14="http://schemas.microsoft.com/office/powerpoint/2010/main" val="2181962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87BCB1-B548-41D2-B269-6FB0AA4F259E}" type="slidenum">
              <a:rPr lang="en-US" smtClean="0"/>
              <a:t>10</a:t>
            </a:fld>
            <a:endParaRPr lang="en-US" dirty="0"/>
          </a:p>
        </p:txBody>
      </p:sp>
    </p:spTree>
    <p:extLst>
      <p:ext uri="{BB962C8B-B14F-4D97-AF65-F5344CB8AC3E}">
        <p14:creationId xmlns:p14="http://schemas.microsoft.com/office/powerpoint/2010/main" val="1884620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5342895</a:t>
            </a:r>
            <a:endParaRPr lang="en-US" dirty="0"/>
          </a:p>
        </p:txBody>
      </p:sp>
      <p:sp>
        <p:nvSpPr>
          <p:cNvPr id="4" name="Slide Number Placeholder 3"/>
          <p:cNvSpPr>
            <a:spLocks noGrp="1"/>
          </p:cNvSpPr>
          <p:nvPr>
            <p:ph type="sldNum" sz="quarter" idx="10"/>
          </p:nvPr>
        </p:nvSpPr>
        <p:spPr/>
        <p:txBody>
          <a:bodyPr/>
          <a:lstStyle/>
          <a:p>
            <a:fld id="{4087BCB1-B548-41D2-B269-6FB0AA4F259E}" type="slidenum">
              <a:rPr lang="en-US" smtClean="0"/>
              <a:t>11</a:t>
            </a:fld>
            <a:endParaRPr lang="en-US" dirty="0"/>
          </a:p>
        </p:txBody>
      </p:sp>
    </p:spTree>
    <p:extLst>
      <p:ext uri="{BB962C8B-B14F-4D97-AF65-F5344CB8AC3E}">
        <p14:creationId xmlns:p14="http://schemas.microsoft.com/office/powerpoint/2010/main" val="2154935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87BCB1-B548-41D2-B269-6FB0AA4F259E}" type="slidenum">
              <a:rPr lang="en-US" smtClean="0"/>
              <a:t>22</a:t>
            </a:fld>
            <a:endParaRPr lang="en-US" dirty="0"/>
          </a:p>
        </p:txBody>
      </p:sp>
    </p:spTree>
    <p:extLst>
      <p:ext uri="{BB962C8B-B14F-4D97-AF65-F5344CB8AC3E}">
        <p14:creationId xmlns:p14="http://schemas.microsoft.com/office/powerpoint/2010/main" val="1559238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87BCB1-B548-41D2-B269-6FB0AA4F259E}" type="slidenum">
              <a:rPr lang="en-US" smtClean="0"/>
              <a:t>23</a:t>
            </a:fld>
            <a:endParaRPr lang="en-US" dirty="0"/>
          </a:p>
        </p:txBody>
      </p:sp>
    </p:spTree>
    <p:extLst>
      <p:ext uri="{BB962C8B-B14F-4D97-AF65-F5344CB8AC3E}">
        <p14:creationId xmlns:p14="http://schemas.microsoft.com/office/powerpoint/2010/main" val="3992970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87BCB1-B548-41D2-B269-6FB0AA4F259E}" type="slidenum">
              <a:rPr lang="en-US" smtClean="0"/>
              <a:t>24</a:t>
            </a:fld>
            <a:endParaRPr lang="en-US" dirty="0"/>
          </a:p>
        </p:txBody>
      </p:sp>
    </p:spTree>
    <p:extLst>
      <p:ext uri="{BB962C8B-B14F-4D97-AF65-F5344CB8AC3E}">
        <p14:creationId xmlns:p14="http://schemas.microsoft.com/office/powerpoint/2010/main" val="4275215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2284400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1733520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71AD949C-538D-4F5F-BDE5-BE2B3F0E21E4}"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821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2625456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1AD949C-538D-4F5F-BDE5-BE2B3F0E21E4}"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0270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3231208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104960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834715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381482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152136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10518087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35108934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1300257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3259377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23208428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65EDDC-ED29-4026-97F5-8AB4D275CD2B}" type="datetimeFigureOut">
              <a:rPr lang="en-US" smtClean="0"/>
              <a:pPr/>
              <a:t>12/8/17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15547394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AA65EDDC-ED29-4026-97F5-8AB4D275CD2B}" type="datetimeFigureOut">
              <a:rPr lang="en-US" smtClean="0"/>
              <a:pPr/>
              <a:t>12/8/17</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71AD949C-538D-4F5F-BDE5-BE2B3F0E21E4}" type="slidenum">
              <a:rPr lang="en-US" smtClean="0"/>
              <a:pPr/>
              <a:t>‹#›</a:t>
            </a:fld>
            <a:endParaRPr lang="en-US" dirty="0"/>
          </a:p>
        </p:txBody>
      </p:sp>
    </p:spTree>
    <p:extLst>
      <p:ext uri="{BB962C8B-B14F-4D97-AF65-F5344CB8AC3E}">
        <p14:creationId xmlns:p14="http://schemas.microsoft.com/office/powerpoint/2010/main" val="3899778093"/>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 id="2147484128" r:id="rId14"/>
    <p:sldLayoutId id="2147484129" r:id="rId15"/>
    <p:sldLayoutId id="214748413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8.em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image" Target="../media/image36.jpe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5" Type="http://schemas.microsoft.com/office/2007/relationships/hdphoto" Target="../media/hdphoto3.wdp"/><Relationship Id="rId6" Type="http://schemas.openxmlformats.org/officeDocument/2006/relationships/image" Target="../media/image46.jpeg"/><Relationship Id="rId7"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2.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microsoft.com/office/2007/relationships/hdphoto" Target="../media/hdphoto1.wdp"/><Relationship Id="rId7" Type="http://schemas.openxmlformats.org/officeDocument/2006/relationships/image" Target="../media/image5.jpe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8600" y="5257800"/>
            <a:ext cx="8757919" cy="1477328"/>
          </a:xfrm>
          <a:prstGeom prst="rect">
            <a:avLst/>
          </a:prstGeom>
          <a:noFill/>
        </p:spPr>
        <p:txBody>
          <a:bodyPr wrap="square" rtlCol="0">
            <a:spAutoFit/>
          </a:bodyPr>
          <a:lstStyle/>
          <a:p>
            <a:r>
              <a:rPr lang="en-US" sz="3600" b="1" dirty="0" smtClean="0">
                <a:cs typeface="Arial" panose="020B0604020202020204" pitchFamily="34" charset="0"/>
              </a:rPr>
              <a:t>MOOC (Massive Open Online Course):</a:t>
            </a:r>
            <a:r>
              <a:rPr lang="id-ID" sz="3600" b="1" dirty="0" smtClean="0">
                <a:cs typeface="Arial" panose="020B0604020202020204" pitchFamily="34" charset="0"/>
              </a:rPr>
              <a:t> </a:t>
            </a:r>
            <a:endParaRPr lang="en-US" sz="3600" b="1" dirty="0" smtClean="0">
              <a:cs typeface="Arial" panose="020B0604020202020204" pitchFamily="34" charset="0"/>
            </a:endParaRPr>
          </a:p>
          <a:p>
            <a:r>
              <a:rPr lang="en-US" sz="3600" b="1" dirty="0" smtClean="0">
                <a:cs typeface="Arial" panose="020B0604020202020204" pitchFamily="34" charset="0"/>
              </a:rPr>
              <a:t>The New Way of Learning</a:t>
            </a:r>
          </a:p>
          <a:p>
            <a:endParaRPr lang="en-US" b="1" dirty="0" smtClean="0">
              <a:solidFill>
                <a:srgbClr val="204696"/>
              </a:solidFill>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7" y="457200"/>
            <a:ext cx="9154980" cy="3962400"/>
          </a:xfrm>
          <a:prstGeom prst="rect">
            <a:avLst/>
          </a:prstGeom>
        </p:spPr>
      </p:pic>
    </p:spTree>
    <p:extLst>
      <p:ext uri="{BB962C8B-B14F-4D97-AF65-F5344CB8AC3E}">
        <p14:creationId xmlns:p14="http://schemas.microsoft.com/office/powerpoint/2010/main" val="1696216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ta-01.png"/>
          <p:cNvPicPr>
            <a:picLocks noChangeAspect="1"/>
          </p:cNvPicPr>
          <p:nvPr/>
        </p:nvPicPr>
        <p:blipFill>
          <a:blip r:embed="rId3"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28600" y="2381308"/>
            <a:ext cx="8820229" cy="3651993"/>
          </a:xfrm>
          <a:prstGeom prst="rect">
            <a:avLst/>
          </a:prstGeom>
        </p:spPr>
      </p:pic>
      <p:sp>
        <p:nvSpPr>
          <p:cNvPr id="13" name="TextBox 12"/>
          <p:cNvSpPr txBox="1"/>
          <p:nvPr/>
        </p:nvSpPr>
        <p:spPr>
          <a:xfrm>
            <a:off x="1320006" y="1293462"/>
            <a:ext cx="1981200" cy="307777"/>
          </a:xfrm>
          <a:prstGeom prst="rect">
            <a:avLst/>
          </a:prstGeom>
          <a:noFill/>
        </p:spPr>
        <p:txBody>
          <a:bodyPr wrap="square" rtlCol="0">
            <a:spAutoFit/>
          </a:bodyPr>
          <a:lstStyle/>
          <a:p>
            <a:pPr algn="just"/>
            <a:r>
              <a:rPr lang="en-US" sz="1400" i="1" dirty="0" smtClean="0">
                <a:cs typeface="Arial" panose="020B0604020202020204" pitchFamily="34" charset="0"/>
              </a:rPr>
              <a:t>as per Dec </a:t>
            </a:r>
            <a:r>
              <a:rPr lang="id-ID" sz="1400" i="1" dirty="0">
                <a:cs typeface="Arial" panose="020B0604020202020204" pitchFamily="34" charset="0"/>
              </a:rPr>
              <a:t>4</a:t>
            </a:r>
            <a:r>
              <a:rPr lang="en-US" sz="1400" i="1" dirty="0" smtClean="0">
                <a:cs typeface="Arial" panose="020B0604020202020204" pitchFamily="34" charset="0"/>
              </a:rPr>
              <a:t>, 2017</a:t>
            </a:r>
            <a:endParaRPr lang="en-US" sz="1400" i="1" dirty="0">
              <a:ea typeface="Arial" charset="0"/>
              <a:cs typeface="Arial" panose="020B0604020202020204" pitchFamily="34" charset="0"/>
            </a:endParaRPr>
          </a:p>
        </p:txBody>
      </p:sp>
      <p:sp>
        <p:nvSpPr>
          <p:cNvPr id="10" name="Rectangle 9"/>
          <p:cNvSpPr/>
          <p:nvPr/>
        </p:nvSpPr>
        <p:spPr>
          <a:xfrm>
            <a:off x="5562600" y="1635553"/>
            <a:ext cx="3330890" cy="206636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smtClean="0">
                <a:solidFill>
                  <a:schemeClr val="tx1"/>
                </a:solidFill>
              </a:rPr>
              <a:t>Top 5 Provinces</a:t>
            </a:r>
          </a:p>
          <a:p>
            <a:r>
              <a:rPr lang="en-US" sz="1400" dirty="0" smtClean="0">
                <a:solidFill>
                  <a:schemeClr val="tx1"/>
                </a:solidFill>
              </a:rPr>
              <a:t>1. West Java</a:t>
            </a:r>
            <a:r>
              <a:rPr lang="id-ID" sz="1400" dirty="0" smtClean="0">
                <a:solidFill>
                  <a:schemeClr val="tx1"/>
                </a:solidFill>
              </a:rPr>
              <a:t>                       </a:t>
            </a:r>
            <a:r>
              <a:rPr lang="en-US" sz="1400" dirty="0" smtClean="0">
                <a:solidFill>
                  <a:schemeClr val="tx1"/>
                </a:solidFill>
              </a:rPr>
              <a:t>    22,</a:t>
            </a:r>
            <a:r>
              <a:rPr lang="id-ID" sz="1400" dirty="0" smtClean="0">
                <a:solidFill>
                  <a:schemeClr val="tx1"/>
                </a:solidFill>
              </a:rPr>
              <a:t>0</a:t>
            </a:r>
            <a:r>
              <a:rPr lang="en-US" sz="1400" dirty="0" smtClean="0">
                <a:solidFill>
                  <a:schemeClr val="tx1"/>
                </a:solidFill>
              </a:rPr>
              <a:t>8%</a:t>
            </a:r>
          </a:p>
          <a:p>
            <a:r>
              <a:rPr lang="en-US" sz="1400" dirty="0" smtClean="0">
                <a:solidFill>
                  <a:schemeClr val="tx1"/>
                </a:solidFill>
              </a:rPr>
              <a:t>2. </a:t>
            </a:r>
            <a:r>
              <a:rPr lang="id-ID" sz="1400" dirty="0" smtClean="0">
                <a:solidFill>
                  <a:schemeClr val="tx1"/>
                </a:solidFill>
              </a:rPr>
              <a:t>DKI Jakarta</a:t>
            </a:r>
            <a:r>
              <a:rPr lang="en-US" sz="1400" dirty="0" smtClean="0">
                <a:solidFill>
                  <a:schemeClr val="tx1"/>
                </a:solidFill>
              </a:rPr>
              <a:t>	            16,7%</a:t>
            </a:r>
          </a:p>
          <a:p>
            <a:r>
              <a:rPr lang="en-US" sz="1400" dirty="0" smtClean="0">
                <a:solidFill>
                  <a:schemeClr val="tx1"/>
                </a:solidFill>
              </a:rPr>
              <a:t>3. </a:t>
            </a:r>
            <a:r>
              <a:rPr lang="id-ID" sz="1400" dirty="0" smtClean="0">
                <a:solidFill>
                  <a:schemeClr val="tx1"/>
                </a:solidFill>
              </a:rPr>
              <a:t>East Java</a:t>
            </a:r>
            <a:r>
              <a:rPr lang="en-US" sz="1400" dirty="0" smtClean="0">
                <a:solidFill>
                  <a:schemeClr val="tx1"/>
                </a:solidFill>
              </a:rPr>
              <a:t>                           </a:t>
            </a:r>
            <a:r>
              <a:rPr lang="id-ID" sz="1400" dirty="0" smtClean="0">
                <a:solidFill>
                  <a:schemeClr val="tx1"/>
                </a:solidFill>
              </a:rPr>
              <a:t>  </a:t>
            </a:r>
            <a:r>
              <a:rPr lang="en-US" sz="1400" dirty="0" smtClean="0">
                <a:solidFill>
                  <a:schemeClr val="tx1"/>
                </a:solidFill>
              </a:rPr>
              <a:t>13,9%</a:t>
            </a:r>
          </a:p>
          <a:p>
            <a:r>
              <a:rPr lang="en-US" sz="1400" dirty="0" smtClean="0">
                <a:solidFill>
                  <a:schemeClr val="tx1"/>
                </a:solidFill>
              </a:rPr>
              <a:t>4. </a:t>
            </a:r>
            <a:r>
              <a:rPr lang="en-US" sz="1400" dirty="0" err="1" smtClean="0">
                <a:solidFill>
                  <a:schemeClr val="tx1"/>
                </a:solidFill>
              </a:rPr>
              <a:t>Banten</a:t>
            </a:r>
            <a:r>
              <a:rPr lang="id-ID" sz="1400" dirty="0" smtClean="0">
                <a:solidFill>
                  <a:schemeClr val="tx1"/>
                </a:solidFill>
              </a:rPr>
              <a:t>                             </a:t>
            </a:r>
            <a:r>
              <a:rPr lang="en-US" sz="1400" dirty="0" smtClean="0">
                <a:solidFill>
                  <a:schemeClr val="tx1"/>
                </a:solidFill>
              </a:rPr>
              <a:t>     7,0</a:t>
            </a:r>
            <a:r>
              <a:rPr lang="id-ID" sz="1400" dirty="0" smtClean="0">
                <a:solidFill>
                  <a:schemeClr val="tx1"/>
                </a:solidFill>
              </a:rPr>
              <a:t>4</a:t>
            </a:r>
            <a:r>
              <a:rPr lang="en-US" sz="1400" dirty="0" smtClean="0">
                <a:solidFill>
                  <a:schemeClr val="tx1"/>
                </a:solidFill>
              </a:rPr>
              <a:t>%</a:t>
            </a:r>
          </a:p>
          <a:p>
            <a:r>
              <a:rPr lang="en-US" sz="1400" dirty="0" smtClean="0">
                <a:solidFill>
                  <a:schemeClr val="tx1"/>
                </a:solidFill>
              </a:rPr>
              <a:t>5. Central Java</a:t>
            </a:r>
            <a:r>
              <a:rPr lang="id-ID" sz="1400" dirty="0" smtClean="0">
                <a:solidFill>
                  <a:schemeClr val="tx1"/>
                </a:solidFill>
              </a:rPr>
              <a:t>                  </a:t>
            </a:r>
            <a:r>
              <a:rPr lang="en-US" sz="1400" dirty="0" smtClean="0">
                <a:solidFill>
                  <a:schemeClr val="tx1"/>
                </a:solidFill>
              </a:rPr>
              <a:t>      6,7%</a:t>
            </a:r>
          </a:p>
          <a:p>
            <a:endParaRPr lang="en-US" sz="900" dirty="0" smtClean="0">
              <a:solidFill>
                <a:schemeClr val="tx1"/>
              </a:solidFill>
            </a:endParaRPr>
          </a:p>
          <a:p>
            <a:r>
              <a:rPr lang="en-US" sz="1400" b="1" dirty="0" smtClean="0">
                <a:solidFill>
                  <a:schemeClr val="tx1"/>
                </a:solidFill>
              </a:rPr>
              <a:t>Learners from Java               </a:t>
            </a:r>
            <a:r>
              <a:rPr lang="en-US" b="1" dirty="0" smtClean="0">
                <a:solidFill>
                  <a:schemeClr val="tx1"/>
                </a:solidFill>
              </a:rPr>
              <a:t>5</a:t>
            </a:r>
            <a:r>
              <a:rPr lang="id-ID" b="1" dirty="0" smtClean="0">
                <a:solidFill>
                  <a:schemeClr val="tx1"/>
                </a:solidFill>
              </a:rPr>
              <a:t>1</a:t>
            </a:r>
            <a:r>
              <a:rPr lang="en-US" b="1" dirty="0" smtClean="0">
                <a:solidFill>
                  <a:schemeClr val="tx1"/>
                </a:solidFill>
              </a:rPr>
              <a:t>,</a:t>
            </a:r>
            <a:r>
              <a:rPr lang="id-ID" b="1" dirty="0" smtClean="0">
                <a:solidFill>
                  <a:schemeClr val="tx1"/>
                </a:solidFill>
              </a:rPr>
              <a:t>1</a:t>
            </a:r>
            <a:r>
              <a:rPr lang="id-ID" b="1" dirty="0">
                <a:solidFill>
                  <a:schemeClr val="tx1"/>
                </a:solidFill>
              </a:rPr>
              <a:t>1</a:t>
            </a:r>
            <a:r>
              <a:rPr lang="en-US" b="1" dirty="0" smtClean="0">
                <a:solidFill>
                  <a:schemeClr val="tx1"/>
                </a:solidFill>
              </a:rPr>
              <a:t>% </a:t>
            </a:r>
          </a:p>
          <a:p>
            <a:r>
              <a:rPr lang="en-US" sz="1400" b="1" dirty="0" smtClean="0">
                <a:solidFill>
                  <a:schemeClr val="tx1"/>
                </a:solidFill>
              </a:rPr>
              <a:t>Learners </a:t>
            </a:r>
            <a:r>
              <a:rPr lang="en-US" sz="1400" b="1" dirty="0">
                <a:solidFill>
                  <a:schemeClr val="tx1"/>
                </a:solidFill>
              </a:rPr>
              <a:t>from </a:t>
            </a:r>
            <a:r>
              <a:rPr lang="en-US" sz="1400" b="1" dirty="0" smtClean="0">
                <a:solidFill>
                  <a:schemeClr val="tx1"/>
                </a:solidFill>
              </a:rPr>
              <a:t>other              </a:t>
            </a:r>
            <a:r>
              <a:rPr lang="en-US" b="1" dirty="0" smtClean="0">
                <a:solidFill>
                  <a:schemeClr val="tx1"/>
                </a:solidFill>
              </a:rPr>
              <a:t>4</a:t>
            </a:r>
            <a:r>
              <a:rPr lang="id-ID" b="1" dirty="0" smtClean="0">
                <a:solidFill>
                  <a:schemeClr val="tx1"/>
                </a:solidFill>
              </a:rPr>
              <a:t>8</a:t>
            </a:r>
            <a:r>
              <a:rPr lang="en-US" b="1" dirty="0" smtClean="0">
                <a:solidFill>
                  <a:schemeClr val="tx1"/>
                </a:solidFill>
              </a:rPr>
              <a:t>,</a:t>
            </a:r>
            <a:r>
              <a:rPr lang="id-ID" b="1" dirty="0" smtClean="0">
                <a:solidFill>
                  <a:schemeClr val="tx1"/>
                </a:solidFill>
              </a:rPr>
              <a:t>89</a:t>
            </a:r>
            <a:r>
              <a:rPr lang="en-US" b="1" dirty="0" smtClean="0">
                <a:solidFill>
                  <a:schemeClr val="tx1"/>
                </a:solidFill>
              </a:rPr>
              <a:t>% </a:t>
            </a:r>
          </a:p>
          <a:p>
            <a:r>
              <a:rPr lang="en-US" sz="1400" b="1" dirty="0" smtClean="0">
                <a:solidFill>
                  <a:schemeClr val="tx1"/>
                </a:solidFill>
              </a:rPr>
              <a:t>provinces </a:t>
            </a:r>
            <a:r>
              <a:rPr lang="en-US" sz="1400" b="1" dirty="0">
                <a:solidFill>
                  <a:schemeClr val="tx1"/>
                </a:solidFill>
              </a:rPr>
              <a:t>in Indonesia</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643465"/>
            <a:ext cx="1276762" cy="838200"/>
          </a:xfrm>
          <a:prstGeom prst="rect">
            <a:avLst/>
          </a:prstGeom>
        </p:spPr>
      </p:pic>
      <p:sp>
        <p:nvSpPr>
          <p:cNvPr id="7" name="Title 6"/>
          <p:cNvSpPr txBox="1">
            <a:spLocks/>
          </p:cNvSpPr>
          <p:nvPr/>
        </p:nvSpPr>
        <p:spPr>
          <a:xfrm>
            <a:off x="1320006" y="-217380"/>
            <a:ext cx="6637416" cy="1818619"/>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3D6AA1"/>
                </a:solidFill>
                <a:latin typeface="Arial Black" panose="020B0A04020102020204" pitchFamily="34" charset="0"/>
              </a:rPr>
              <a:t>WHERE WE </a:t>
            </a:r>
          </a:p>
          <a:p>
            <a:pPr algn="l"/>
            <a:r>
              <a:rPr lang="en-US" sz="4800" b="1" dirty="0" smtClean="0">
                <a:solidFill>
                  <a:srgbClr val="3D6AA1"/>
                </a:solidFill>
                <a:latin typeface="Arial Black" panose="020B0A04020102020204" pitchFamily="34" charset="0"/>
              </a:rPr>
              <a:t>ARE NOW</a:t>
            </a:r>
          </a:p>
        </p:txBody>
      </p:sp>
    </p:spTree>
    <p:extLst>
      <p:ext uri="{BB962C8B-B14F-4D97-AF65-F5344CB8AC3E}">
        <p14:creationId xmlns:p14="http://schemas.microsoft.com/office/powerpoint/2010/main" val="1889453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clrChange>
              <a:clrFrom>
                <a:srgbClr val="F2F6F9"/>
              </a:clrFrom>
              <a:clrTo>
                <a:srgbClr val="F2F6F9">
                  <a:alpha val="0"/>
                </a:srgbClr>
              </a:clrTo>
            </a:clrChange>
            <a:alphaModFix amt="76000"/>
            <a:extLst>
              <a:ext uri="{28A0092B-C50C-407E-A947-70E740481C1C}">
                <a14:useLocalDpi xmlns:a14="http://schemas.microsoft.com/office/drawing/2010/main" val="0"/>
              </a:ext>
            </a:extLst>
          </a:blip>
          <a:srcRect/>
          <a:stretch>
            <a:fillRect/>
          </a:stretch>
        </p:blipFill>
        <p:spPr bwMode="auto">
          <a:xfrm>
            <a:off x="304800" y="1926274"/>
            <a:ext cx="8239809" cy="495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97044" y="2140338"/>
            <a:ext cx="2467593" cy="2077164"/>
          </a:xfrm>
          <a:prstGeom prst="flowChartAlternateProcess">
            <a:avLst/>
          </a:prstGeom>
          <a:no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dirty="0" smtClean="0">
                <a:solidFill>
                  <a:schemeClr val="tx1"/>
                </a:solidFill>
                <a:cs typeface="Arial" panose="020B0604020202020204" pitchFamily="34" charset="0"/>
              </a:rPr>
              <a:t># Countries</a:t>
            </a:r>
          </a:p>
          <a:p>
            <a:pPr algn="ctr"/>
            <a:endParaRPr lang="en-US" sz="2400" dirty="0">
              <a:solidFill>
                <a:schemeClr val="tx1"/>
              </a:solidFill>
              <a:cs typeface="Arial" panose="020B0604020202020204" pitchFamily="34" charset="0"/>
            </a:endParaRPr>
          </a:p>
          <a:p>
            <a:pPr algn="ctr"/>
            <a:r>
              <a:rPr lang="en-US" sz="6000" b="1" dirty="0" smtClean="0">
                <a:solidFill>
                  <a:schemeClr val="tx1"/>
                </a:solidFill>
                <a:cs typeface="Arial" panose="020B0604020202020204" pitchFamily="34" charset="0"/>
              </a:rPr>
              <a:t>8</a:t>
            </a:r>
            <a:r>
              <a:rPr lang="id-ID" sz="6000" b="1" dirty="0" smtClean="0">
                <a:solidFill>
                  <a:schemeClr val="tx1"/>
                </a:solidFill>
                <a:cs typeface="Arial" panose="020B0604020202020204" pitchFamily="34" charset="0"/>
              </a:rPr>
              <a:t>3</a:t>
            </a:r>
            <a:endParaRPr lang="en-US" sz="6000" b="1" dirty="0" smtClean="0">
              <a:solidFill>
                <a:schemeClr val="tx1"/>
              </a:solidFill>
              <a:cs typeface="Arial" panose="020B0604020202020204" pitchFamily="34" charset="0"/>
            </a:endParaRPr>
          </a:p>
        </p:txBody>
      </p:sp>
      <p:sp>
        <p:nvSpPr>
          <p:cNvPr id="16" name="TextBox 15"/>
          <p:cNvSpPr txBox="1"/>
          <p:nvPr/>
        </p:nvSpPr>
        <p:spPr>
          <a:xfrm>
            <a:off x="4114800" y="4478311"/>
            <a:ext cx="4369670" cy="2009061"/>
          </a:xfrm>
          <a:prstGeom prst="flowChartAlternateProcess">
            <a:avLst/>
          </a:prstGeom>
          <a:no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en-US"/>
            </a:defPPr>
            <a:lvl1pPr algn="ctr">
              <a:defRPr sz="2400">
                <a:solidFill>
                  <a:schemeClr val="bg1"/>
                </a:solidFill>
                <a:latin typeface="Arial" panose="020B0604020202020204" pitchFamily="34" charset="0"/>
                <a:cs typeface="Arial" panose="020B0604020202020204" pitchFamily="34" charset="0"/>
              </a:defRPr>
            </a:lvl1pPr>
          </a:lstStyle>
          <a:p>
            <a:r>
              <a:rPr lang="en-US" sz="2800" dirty="0">
                <a:solidFill>
                  <a:schemeClr val="tx1"/>
                </a:solidFill>
                <a:latin typeface="+mn-lt"/>
              </a:rPr>
              <a:t># of Page </a:t>
            </a:r>
            <a:r>
              <a:rPr lang="en-US" sz="2800" dirty="0" smtClean="0">
                <a:solidFill>
                  <a:schemeClr val="tx1"/>
                </a:solidFill>
                <a:latin typeface="+mn-lt"/>
              </a:rPr>
              <a:t>Views</a:t>
            </a:r>
          </a:p>
          <a:p>
            <a:endParaRPr lang="en-US" dirty="0">
              <a:solidFill>
                <a:schemeClr val="tx1"/>
              </a:solidFill>
              <a:latin typeface="+mn-lt"/>
            </a:endParaRPr>
          </a:p>
          <a:p>
            <a:r>
              <a:rPr lang="en-US" sz="6000" b="1" dirty="0" smtClean="0">
                <a:solidFill>
                  <a:schemeClr val="tx1"/>
                </a:solidFill>
                <a:latin typeface="+mn-lt"/>
              </a:rPr>
              <a:t>6.2</a:t>
            </a:r>
            <a:r>
              <a:rPr lang="id-ID" sz="6000" b="1" dirty="0" smtClean="0">
                <a:solidFill>
                  <a:schemeClr val="tx1"/>
                </a:solidFill>
                <a:latin typeface="+mn-lt"/>
              </a:rPr>
              <a:t>1</a:t>
            </a:r>
            <a:r>
              <a:rPr lang="id-ID" sz="6000" b="1" dirty="0">
                <a:solidFill>
                  <a:schemeClr val="tx1"/>
                </a:solidFill>
                <a:latin typeface="+mn-lt"/>
              </a:rPr>
              <a:t>6</a:t>
            </a:r>
            <a:r>
              <a:rPr lang="en-US" sz="6000" b="1" dirty="0" smtClean="0">
                <a:solidFill>
                  <a:schemeClr val="tx1"/>
                </a:solidFill>
                <a:latin typeface="+mn-lt"/>
              </a:rPr>
              <a:t>.825</a:t>
            </a:r>
            <a:endParaRPr lang="en-US" sz="6000" b="1" dirty="0">
              <a:solidFill>
                <a:schemeClr val="tx1"/>
              </a:solidFill>
              <a:latin typeface="+mn-lt"/>
            </a:endParaRPr>
          </a:p>
        </p:txBody>
      </p:sp>
      <p:sp>
        <p:nvSpPr>
          <p:cNvPr id="13" name="TextBox 12"/>
          <p:cNvSpPr txBox="1"/>
          <p:nvPr/>
        </p:nvSpPr>
        <p:spPr>
          <a:xfrm>
            <a:off x="4130861" y="2140338"/>
            <a:ext cx="4353609" cy="2009061"/>
          </a:xfrm>
          <a:prstGeom prst="flowChartAlternateProcess">
            <a:avLst/>
          </a:prstGeom>
          <a:no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dirty="0" smtClean="0">
                <a:solidFill>
                  <a:schemeClr val="tx1"/>
                </a:solidFill>
                <a:cs typeface="Arial" panose="020B0604020202020204" pitchFamily="34" charset="0"/>
              </a:rPr>
              <a:t># </a:t>
            </a:r>
            <a:r>
              <a:rPr lang="id-ID" sz="2800" dirty="0" smtClean="0">
                <a:solidFill>
                  <a:schemeClr val="tx1"/>
                </a:solidFill>
                <a:cs typeface="Arial" panose="020B0604020202020204" pitchFamily="34" charset="0"/>
              </a:rPr>
              <a:t>Course Registrants</a:t>
            </a:r>
            <a:endParaRPr lang="en-US" sz="2800" dirty="0" smtClean="0">
              <a:solidFill>
                <a:schemeClr val="tx1"/>
              </a:solidFill>
              <a:cs typeface="Arial" panose="020B0604020202020204" pitchFamily="34" charset="0"/>
            </a:endParaRPr>
          </a:p>
          <a:p>
            <a:pPr algn="ctr"/>
            <a:endParaRPr lang="en-US" sz="2400" dirty="0" smtClean="0">
              <a:solidFill>
                <a:schemeClr val="tx1"/>
              </a:solidFill>
              <a:cs typeface="Arial" panose="020B0604020202020204" pitchFamily="34" charset="0"/>
            </a:endParaRPr>
          </a:p>
          <a:p>
            <a:pPr algn="ctr"/>
            <a:r>
              <a:rPr lang="en-US" sz="6000" b="1" dirty="0" smtClean="0">
                <a:solidFill>
                  <a:schemeClr val="tx1"/>
                </a:solidFill>
                <a:cs typeface="Arial" panose="020B0604020202020204" pitchFamily="34" charset="0"/>
              </a:rPr>
              <a:t>13</a:t>
            </a:r>
            <a:r>
              <a:rPr lang="id-ID" sz="6000" b="1" dirty="0" smtClean="0">
                <a:solidFill>
                  <a:schemeClr val="tx1"/>
                </a:solidFill>
                <a:cs typeface="Arial" panose="020B0604020202020204" pitchFamily="34" charset="0"/>
              </a:rPr>
              <a:t>5.116</a:t>
            </a:r>
            <a:endParaRPr lang="en-US" sz="6000" b="1" dirty="0" smtClean="0">
              <a:solidFill>
                <a:schemeClr val="tx1"/>
              </a:solidFill>
              <a:cs typeface="Arial" panose="020B0604020202020204" pitchFamily="34" charset="0"/>
            </a:endParaRPr>
          </a:p>
        </p:txBody>
      </p:sp>
      <p:sp>
        <p:nvSpPr>
          <p:cNvPr id="15" name="TextBox 14"/>
          <p:cNvSpPr txBox="1"/>
          <p:nvPr/>
        </p:nvSpPr>
        <p:spPr>
          <a:xfrm>
            <a:off x="353846" y="4431566"/>
            <a:ext cx="2998954" cy="2009061"/>
          </a:xfrm>
          <a:prstGeom prst="flowChartAlternateProcess">
            <a:avLst/>
          </a:prstGeom>
          <a:no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dirty="0" smtClean="0">
                <a:solidFill>
                  <a:schemeClr val="tx1"/>
                </a:solidFill>
                <a:cs typeface="Arial" panose="020B0604020202020204" pitchFamily="34" charset="0"/>
              </a:rPr>
              <a:t># </a:t>
            </a:r>
            <a:r>
              <a:rPr lang="id-ID" sz="2800" dirty="0" smtClean="0">
                <a:solidFill>
                  <a:schemeClr val="tx1"/>
                </a:solidFill>
                <a:cs typeface="Arial" panose="020B0604020202020204" pitchFamily="34" charset="0"/>
              </a:rPr>
              <a:t>GlobalCities</a:t>
            </a:r>
            <a:endParaRPr lang="en-US" sz="2800" dirty="0" smtClean="0">
              <a:solidFill>
                <a:schemeClr val="tx1"/>
              </a:solidFill>
              <a:cs typeface="Arial" panose="020B0604020202020204" pitchFamily="34" charset="0"/>
            </a:endParaRPr>
          </a:p>
          <a:p>
            <a:pPr algn="ctr"/>
            <a:endParaRPr lang="en-US" sz="2400" dirty="0">
              <a:solidFill>
                <a:schemeClr val="tx1"/>
              </a:solidFill>
              <a:cs typeface="Arial" panose="020B0604020202020204" pitchFamily="34" charset="0"/>
            </a:endParaRPr>
          </a:p>
          <a:p>
            <a:pPr algn="ctr"/>
            <a:r>
              <a:rPr lang="id-ID" sz="6000" b="1" dirty="0" smtClean="0">
                <a:solidFill>
                  <a:schemeClr val="tx1"/>
                </a:solidFill>
                <a:cs typeface="Arial" panose="020B0604020202020204" pitchFamily="34" charset="0"/>
              </a:rPr>
              <a:t>2</a:t>
            </a:r>
            <a:r>
              <a:rPr lang="en-US" sz="6000" b="1" dirty="0" smtClean="0">
                <a:solidFill>
                  <a:schemeClr val="tx1"/>
                </a:solidFill>
                <a:cs typeface="Arial" panose="020B0604020202020204" pitchFamily="34" charset="0"/>
              </a:rPr>
              <a:t>2</a:t>
            </a:r>
            <a:r>
              <a:rPr lang="id-ID" sz="6000" b="1" dirty="0" smtClean="0">
                <a:solidFill>
                  <a:schemeClr val="tx1"/>
                </a:solidFill>
                <a:cs typeface="Arial" panose="020B0604020202020204" pitchFamily="34" charset="0"/>
              </a:rPr>
              <a:t>4</a:t>
            </a:r>
            <a:endParaRPr lang="en-US" sz="6000" b="1" dirty="0">
              <a:solidFill>
                <a:schemeClr val="tx1"/>
              </a:solidFill>
              <a:cs typeface="Arial" panose="020B0604020202020204"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643465"/>
            <a:ext cx="1276762" cy="838200"/>
          </a:xfrm>
          <a:prstGeom prst="rect">
            <a:avLst/>
          </a:prstGeom>
        </p:spPr>
      </p:pic>
      <p:sp>
        <p:nvSpPr>
          <p:cNvPr id="19" name="TextBox 18"/>
          <p:cNvSpPr txBox="1"/>
          <p:nvPr/>
        </p:nvSpPr>
        <p:spPr>
          <a:xfrm>
            <a:off x="1371600" y="1327776"/>
            <a:ext cx="1981200" cy="307777"/>
          </a:xfrm>
          <a:prstGeom prst="rect">
            <a:avLst/>
          </a:prstGeom>
          <a:noFill/>
        </p:spPr>
        <p:txBody>
          <a:bodyPr wrap="square" rtlCol="0">
            <a:spAutoFit/>
          </a:bodyPr>
          <a:lstStyle/>
          <a:p>
            <a:pPr algn="just"/>
            <a:r>
              <a:rPr lang="en-US" sz="1400" i="1" dirty="0" smtClean="0">
                <a:cs typeface="Arial" panose="020B0604020202020204" pitchFamily="34" charset="0"/>
              </a:rPr>
              <a:t>as per Dec </a:t>
            </a:r>
            <a:r>
              <a:rPr lang="id-ID" sz="1400" i="1" dirty="0">
                <a:cs typeface="Arial" panose="020B0604020202020204" pitchFamily="34" charset="0"/>
              </a:rPr>
              <a:t>4</a:t>
            </a:r>
            <a:r>
              <a:rPr lang="en-US" sz="1400" i="1" dirty="0" smtClean="0">
                <a:cs typeface="Arial" panose="020B0604020202020204" pitchFamily="34" charset="0"/>
              </a:rPr>
              <a:t>, 2017</a:t>
            </a:r>
            <a:endParaRPr lang="en-US" sz="1400" i="1" dirty="0">
              <a:ea typeface="Arial" charset="0"/>
              <a:cs typeface="Arial" panose="020B0604020202020204" pitchFamily="34" charset="0"/>
            </a:endParaRPr>
          </a:p>
        </p:txBody>
      </p:sp>
      <p:sp>
        <p:nvSpPr>
          <p:cNvPr id="10" name="Title 6"/>
          <p:cNvSpPr txBox="1">
            <a:spLocks/>
          </p:cNvSpPr>
          <p:nvPr/>
        </p:nvSpPr>
        <p:spPr>
          <a:xfrm>
            <a:off x="1371600" y="436810"/>
            <a:ext cx="6553200" cy="1020762"/>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3D6AA1"/>
                </a:solidFill>
                <a:latin typeface="Arial Black" panose="020B0A04020102020204" pitchFamily="34" charset="0"/>
              </a:rPr>
              <a:t>GLOBAL REACH</a:t>
            </a:r>
          </a:p>
        </p:txBody>
      </p:sp>
    </p:spTree>
    <p:extLst>
      <p:ext uri="{BB962C8B-B14F-4D97-AF65-F5344CB8AC3E}">
        <p14:creationId xmlns:p14="http://schemas.microsoft.com/office/powerpoint/2010/main" val="40110301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1447800" y="1282930"/>
            <a:ext cx="1905000" cy="307777"/>
          </a:xfrm>
          <a:prstGeom prst="rect">
            <a:avLst/>
          </a:prstGeom>
          <a:noFill/>
        </p:spPr>
        <p:txBody>
          <a:bodyPr wrap="square" rtlCol="0">
            <a:spAutoFit/>
          </a:bodyPr>
          <a:lstStyle/>
          <a:p>
            <a:pPr algn="just"/>
            <a:r>
              <a:rPr lang="en-US" sz="1400" i="1" dirty="0" smtClean="0">
                <a:cs typeface="Arial" panose="020B0604020202020204" pitchFamily="34" charset="0"/>
              </a:rPr>
              <a:t>as per Dec </a:t>
            </a:r>
            <a:r>
              <a:rPr lang="id-ID" sz="1400" i="1" dirty="0" smtClean="0">
                <a:cs typeface="Arial" panose="020B0604020202020204" pitchFamily="34" charset="0"/>
              </a:rPr>
              <a:t>4</a:t>
            </a:r>
            <a:r>
              <a:rPr lang="en-US" sz="1400" i="1" dirty="0" smtClean="0">
                <a:cs typeface="Arial" panose="020B0604020202020204" pitchFamily="34" charset="0"/>
              </a:rPr>
              <a:t>, 2017</a:t>
            </a:r>
            <a:endParaRPr lang="en-US" sz="1400" i="1" dirty="0">
              <a:ea typeface="Arial" charset="0"/>
              <a:cs typeface="Arial" panose="020B0604020202020204" pitchFamily="34" charset="0"/>
            </a:endParaRPr>
          </a:p>
        </p:txBody>
      </p:sp>
      <p:sp>
        <p:nvSpPr>
          <p:cNvPr id="12" name="Title 6"/>
          <p:cNvSpPr txBox="1">
            <a:spLocks/>
          </p:cNvSpPr>
          <p:nvPr/>
        </p:nvSpPr>
        <p:spPr>
          <a:xfrm>
            <a:off x="1447800" y="416057"/>
            <a:ext cx="6553200" cy="1020762"/>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3D6AA1"/>
                </a:solidFill>
                <a:latin typeface="Arial Black" panose="020B0A04020102020204" pitchFamily="34" charset="0"/>
              </a:rPr>
              <a:t>OUR LEARNERS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graphicFrame>
        <p:nvGraphicFramePr>
          <p:cNvPr id="8" name="Chart 7"/>
          <p:cNvGraphicFramePr/>
          <p:nvPr>
            <p:extLst>
              <p:ext uri="{D42A27DB-BD31-4B8C-83A1-F6EECF244321}">
                <p14:modId xmlns:p14="http://schemas.microsoft.com/office/powerpoint/2010/main" val="3584878817"/>
              </p:ext>
            </p:extLst>
          </p:nvPr>
        </p:nvGraphicFramePr>
        <p:xfrm>
          <a:off x="381000" y="2362200"/>
          <a:ext cx="3505200" cy="335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p:cNvGraphicFramePr/>
          <p:nvPr>
            <p:extLst>
              <p:ext uri="{D42A27DB-BD31-4B8C-83A1-F6EECF244321}">
                <p14:modId xmlns:p14="http://schemas.microsoft.com/office/powerpoint/2010/main" val="2997347040"/>
              </p:ext>
            </p:extLst>
          </p:nvPr>
        </p:nvGraphicFramePr>
        <p:xfrm>
          <a:off x="3942080" y="2247900"/>
          <a:ext cx="5187846" cy="35814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073453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txBox="1">
            <a:spLocks/>
          </p:cNvSpPr>
          <p:nvPr/>
        </p:nvSpPr>
        <p:spPr>
          <a:xfrm>
            <a:off x="1371600" y="457200"/>
            <a:ext cx="6553200" cy="1020762"/>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3D6AA1"/>
                </a:solidFill>
                <a:latin typeface="Arial Black" panose="020B0A04020102020204" pitchFamily="34" charset="0"/>
              </a:rPr>
              <a:t>OUR CERTIFICATE</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162038"/>
            <a:ext cx="1276762" cy="838200"/>
          </a:xfrm>
          <a:prstGeom prst="rect">
            <a:avLst/>
          </a:prstGeom>
        </p:spPr>
      </p:pic>
      <p:pic>
        <p:nvPicPr>
          <p:cNvPr id="5" name="Picture 4"/>
          <p:cNvPicPr>
            <a:picLocks noChangeAspect="1"/>
          </p:cNvPicPr>
          <p:nvPr/>
        </p:nvPicPr>
        <p:blipFill>
          <a:blip r:embed="rId3"/>
          <a:stretch>
            <a:fillRect/>
          </a:stretch>
        </p:blipFill>
        <p:spPr>
          <a:xfrm>
            <a:off x="1524000" y="1600200"/>
            <a:ext cx="6400800" cy="4522914"/>
          </a:xfrm>
          <a:prstGeom prst="rect">
            <a:avLst/>
          </a:prstGeom>
        </p:spPr>
      </p:pic>
    </p:spTree>
    <p:extLst>
      <p:ext uri="{BB962C8B-B14F-4D97-AF65-F5344CB8AC3E}">
        <p14:creationId xmlns:p14="http://schemas.microsoft.com/office/powerpoint/2010/main" val="2371045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990600" y="1820837"/>
            <a:ext cx="7702731" cy="4508838"/>
          </a:xfrm>
        </p:spPr>
        <p:txBody>
          <a:bodyPr>
            <a:normAutofit/>
          </a:bodyPr>
          <a:lstStyle/>
          <a:p>
            <a:pPr marL="514350" indent="-514350">
              <a:buAutoNum type="arabicPeriod"/>
            </a:pPr>
            <a:r>
              <a:rPr lang="en-US" sz="2000" dirty="0" smtClean="0"/>
              <a:t>Positive response from students</a:t>
            </a:r>
          </a:p>
          <a:p>
            <a:pPr marL="514350" indent="-514350">
              <a:buFont typeface="+mj-lt"/>
              <a:buAutoNum type="arabicPeriod" startAt="2"/>
            </a:pPr>
            <a:r>
              <a:rPr lang="en-US" sz="2000" dirty="0"/>
              <a:t>Positive response </a:t>
            </a:r>
            <a:r>
              <a:rPr lang="en-US" sz="2000" dirty="0" smtClean="0"/>
              <a:t>from universities </a:t>
            </a:r>
          </a:p>
          <a:p>
            <a:pPr marL="0" indent="0">
              <a:buNone/>
            </a:pPr>
            <a:r>
              <a:rPr lang="en-US" sz="2000" dirty="0"/>
              <a:t> </a:t>
            </a:r>
            <a:r>
              <a:rPr lang="en-US" sz="2000" dirty="0" smtClean="0"/>
              <a:t>      (both on MOOC existence as well </a:t>
            </a:r>
          </a:p>
          <a:p>
            <a:pPr marL="0" indent="0">
              <a:buNone/>
            </a:pPr>
            <a:r>
              <a:rPr lang="en-US" sz="2000" dirty="0"/>
              <a:t> </a:t>
            </a:r>
            <a:r>
              <a:rPr lang="en-US" sz="2000" dirty="0" smtClean="0"/>
              <a:t>       as in providing content)</a:t>
            </a:r>
          </a:p>
          <a:p>
            <a:pPr marL="514350" indent="-514350">
              <a:buAutoNum type="arabicPeriod" startAt="3"/>
            </a:pPr>
            <a:r>
              <a:rPr lang="en-US" sz="2000" dirty="0" smtClean="0"/>
              <a:t>Positive response from corporates (in providing content and in using the courses as training material)</a:t>
            </a:r>
          </a:p>
          <a:p>
            <a:pPr marL="514350" indent="-514350">
              <a:buAutoNum type="arabicPeriod" startAt="4"/>
            </a:pPr>
            <a:r>
              <a:rPr lang="en-US" sz="2000" dirty="0" smtClean="0"/>
              <a:t>Positive responses from government officials and institutions</a:t>
            </a:r>
            <a:endParaRPr lang="en-US" sz="2000" dirty="0"/>
          </a:p>
          <a:p>
            <a:pPr marL="514350" indent="-514350">
              <a:buAutoNum type="arabicPeriod" startAt="4"/>
            </a:pPr>
            <a:r>
              <a:rPr lang="en-US" sz="2000" dirty="0" smtClean="0"/>
              <a:t>Poor internet connection in provinces in East Indonesia and </a:t>
            </a:r>
            <a:r>
              <a:rPr lang="id-ID" sz="2000" dirty="0" smtClean="0"/>
              <a:t>in </a:t>
            </a:r>
            <a:r>
              <a:rPr lang="en-US" sz="2000" dirty="0" smtClean="0"/>
              <a:t>some West too</a:t>
            </a:r>
          </a:p>
          <a:p>
            <a:pPr marL="514350" indent="-514350">
              <a:buAutoNum type="arabicPeriod" startAt="4"/>
            </a:pPr>
            <a:r>
              <a:rPr lang="en-US" sz="2000" dirty="0" smtClean="0"/>
              <a:t>Difficulty </a:t>
            </a:r>
            <a:r>
              <a:rPr lang="id-ID" sz="2000" dirty="0" smtClean="0"/>
              <a:t>in</a:t>
            </a:r>
            <a:r>
              <a:rPr lang="en-US" sz="2000" dirty="0" smtClean="0"/>
              <a:t> getting funding</a:t>
            </a:r>
            <a:endParaRPr lang="en-US" sz="3600" dirty="0" smtClean="0"/>
          </a:p>
          <a:p>
            <a:pPr marL="514350" indent="-514350">
              <a:buAutoNum type="arabicPeriod" startAt="2"/>
            </a:pPr>
            <a:endParaRPr lang="en-US" dirty="0" smtClean="0"/>
          </a:p>
          <a:p>
            <a:pPr marL="514350" indent="-514350">
              <a:buAutoNum type="arabicPeriod"/>
            </a:pPr>
            <a:endParaRPr lang="en-US" sz="28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83733" y="1544980"/>
            <a:ext cx="2637635" cy="1873898"/>
          </a:xfrm>
          <a:prstGeom prst="rect">
            <a:avLst/>
          </a:prstGeom>
          <a:ln>
            <a:noFill/>
          </a:ln>
          <a:effectLst>
            <a:softEdge rad="112500"/>
          </a:effectLst>
        </p:spPr>
      </p:pic>
      <p:sp>
        <p:nvSpPr>
          <p:cNvPr id="7" name="Title 6"/>
          <p:cNvSpPr txBox="1">
            <a:spLocks/>
          </p:cNvSpPr>
          <p:nvPr/>
        </p:nvSpPr>
        <p:spPr>
          <a:xfrm>
            <a:off x="1371600" y="390841"/>
            <a:ext cx="6324600" cy="1154139"/>
          </a:xfrm>
          <a:prstGeom prst="rect">
            <a:avLst/>
          </a:prstGeom>
          <a:noFill/>
          <a:ln w="19050">
            <a:noFill/>
          </a:ln>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LESSONS LEARNED</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Tree>
    <p:extLst>
      <p:ext uri="{BB962C8B-B14F-4D97-AF65-F5344CB8AC3E}">
        <p14:creationId xmlns:p14="http://schemas.microsoft.com/office/powerpoint/2010/main" val="1034360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4186" y="1600200"/>
            <a:ext cx="8019638" cy="4876800"/>
          </a:xfrm>
        </p:spPr>
        <p:txBody>
          <a:bodyPr>
            <a:noAutofit/>
          </a:bodyPr>
          <a:lstStyle/>
          <a:p>
            <a:pPr marL="514350" indent="-514350" algn="just">
              <a:buFont typeface="+mj-lt"/>
              <a:buAutoNum type="arabicPeriod"/>
            </a:pPr>
            <a:r>
              <a:rPr lang="en-US" sz="1500" dirty="0" smtClean="0">
                <a:solidFill>
                  <a:schemeClr val="tx1"/>
                </a:solidFill>
                <a:cs typeface="Arial" panose="020B0604020202020204" pitchFamily="34" charset="0"/>
              </a:rPr>
              <a:t>Reach more cities/towns in Indonesia</a:t>
            </a:r>
          </a:p>
          <a:p>
            <a:pPr marL="917575" lvl="2" indent="-342900" algn="just">
              <a:buFont typeface="Arial" panose="020B0604020202020204" pitchFamily="34" charset="0"/>
              <a:buChar char="−"/>
            </a:pPr>
            <a:r>
              <a:rPr lang="en-US" sz="1500" dirty="0" smtClean="0">
                <a:solidFill>
                  <a:schemeClr val="tx1"/>
                </a:solidFill>
                <a:cs typeface="Arial" panose="020B0604020202020204" pitchFamily="34" charset="0"/>
              </a:rPr>
              <a:t>Cooperation with </a:t>
            </a:r>
            <a:r>
              <a:rPr lang="en-US" sz="1500" dirty="0" err="1" smtClean="0">
                <a:solidFill>
                  <a:schemeClr val="tx1"/>
                </a:solidFill>
                <a:cs typeface="Arial" panose="020B0604020202020204" pitchFamily="34" charset="0"/>
              </a:rPr>
              <a:t>telco</a:t>
            </a:r>
            <a:r>
              <a:rPr lang="en-US" sz="1500" dirty="0" smtClean="0">
                <a:solidFill>
                  <a:schemeClr val="tx1"/>
                </a:solidFill>
                <a:cs typeface="Arial" panose="020B0604020202020204" pitchFamily="34" charset="0"/>
              </a:rPr>
              <a:t> companies and broadcast media to reach wider area coverage</a:t>
            </a:r>
            <a:endParaRPr lang="id-ID" sz="1500" dirty="0" smtClean="0">
              <a:solidFill>
                <a:schemeClr val="tx1"/>
              </a:solidFill>
              <a:cs typeface="Arial" panose="020B0604020202020204" pitchFamily="34" charset="0"/>
            </a:endParaRPr>
          </a:p>
          <a:p>
            <a:pPr marL="917575" lvl="2" indent="-342900" algn="just">
              <a:buFont typeface="Arial" panose="020B0604020202020204" pitchFamily="34" charset="0"/>
              <a:buChar char="−"/>
            </a:pPr>
            <a:r>
              <a:rPr lang="en-US" sz="1500" dirty="0" smtClean="0">
                <a:solidFill>
                  <a:schemeClr val="tx1"/>
                </a:solidFill>
                <a:cs typeface="Arial" panose="020B0604020202020204" pitchFamily="34" charset="0"/>
              </a:rPr>
              <a:t>Involvement of ministries (such as Ministry of Telecommunication &amp; Information, </a:t>
            </a:r>
            <a:r>
              <a:rPr lang="en-US" sz="1500" dirty="0" err="1" smtClean="0">
                <a:solidFill>
                  <a:schemeClr val="tx1"/>
                </a:solidFill>
                <a:cs typeface="Arial" panose="020B0604020202020204" pitchFamily="34" charset="0"/>
              </a:rPr>
              <a:t>Barekraf</a:t>
            </a:r>
            <a:r>
              <a:rPr lang="en-US" sz="1500" dirty="0" smtClean="0">
                <a:solidFill>
                  <a:schemeClr val="tx1"/>
                </a:solidFill>
                <a:cs typeface="Arial" panose="020B0604020202020204" pitchFamily="34" charset="0"/>
              </a:rPr>
              <a:t>, Ministry of Disadvantaged Regions, Ministry, Ministry of Manpower, Ministry of Higher Education, Research &amp; Technology) in reaching learners</a:t>
            </a:r>
          </a:p>
          <a:p>
            <a:pPr marL="917575" lvl="2" indent="-342900" algn="just">
              <a:buFont typeface="Arial" panose="020B0604020202020204" pitchFamily="34" charset="0"/>
              <a:buChar char="−"/>
            </a:pPr>
            <a:r>
              <a:rPr lang="en-US" sz="1500" dirty="0" smtClean="0">
                <a:solidFill>
                  <a:schemeClr val="tx1"/>
                </a:solidFill>
                <a:cs typeface="Arial" panose="020B0604020202020204" pitchFamily="34" charset="0"/>
              </a:rPr>
              <a:t>Collaboration with Industry Association (including APOI, ADEI) and NGOs</a:t>
            </a:r>
          </a:p>
          <a:p>
            <a:pPr marL="514350" indent="-514350" algn="just">
              <a:buFont typeface="+mj-lt"/>
              <a:buAutoNum type="arabicPeriod"/>
            </a:pPr>
            <a:r>
              <a:rPr lang="en-US" sz="1500" dirty="0" smtClean="0">
                <a:solidFill>
                  <a:schemeClr val="tx1"/>
                </a:solidFill>
                <a:cs typeface="Arial" panose="020B0604020202020204" pitchFamily="34" charset="0"/>
              </a:rPr>
              <a:t>More MOOCS from companies/industries (HC requirement) </a:t>
            </a:r>
          </a:p>
          <a:p>
            <a:pPr marL="514350" indent="-514350" algn="just">
              <a:buFont typeface="+mj-lt"/>
              <a:buAutoNum type="arabicPeriod"/>
            </a:pPr>
            <a:r>
              <a:rPr lang="en-US" sz="1500" dirty="0" smtClean="0">
                <a:solidFill>
                  <a:schemeClr val="tx1"/>
                </a:solidFill>
                <a:cs typeface="Arial" panose="020B0604020202020204" pitchFamily="34" charset="0"/>
              </a:rPr>
              <a:t>Training platform for corporates and financial institutions</a:t>
            </a:r>
          </a:p>
          <a:p>
            <a:pPr marL="514350" indent="-514350" algn="just">
              <a:buFont typeface="+mj-lt"/>
              <a:buAutoNum type="arabicPeriod"/>
            </a:pPr>
            <a:r>
              <a:rPr lang="en-US" sz="1500" dirty="0" smtClean="0">
                <a:solidFill>
                  <a:schemeClr val="tx1"/>
                </a:solidFill>
                <a:cs typeface="Arial" panose="020B0604020202020204" pitchFamily="34" charset="0"/>
              </a:rPr>
              <a:t>Curriculum Development</a:t>
            </a:r>
          </a:p>
          <a:p>
            <a:pPr marL="514350" indent="-514350" algn="just">
              <a:buFont typeface="+mj-lt"/>
              <a:buAutoNum type="arabicPeriod"/>
            </a:pPr>
            <a:r>
              <a:rPr lang="en-US" sz="1500" dirty="0" smtClean="0">
                <a:solidFill>
                  <a:schemeClr val="tx1"/>
                </a:solidFill>
                <a:cs typeface="Arial" panose="020B0604020202020204" pitchFamily="34" charset="0"/>
              </a:rPr>
              <a:t>More MOOCs from foreign universities on latest development</a:t>
            </a:r>
          </a:p>
          <a:p>
            <a:pPr marL="514350" indent="-514350" algn="just">
              <a:buFont typeface="+mj-lt"/>
              <a:buAutoNum type="arabicPeriod"/>
            </a:pPr>
            <a:r>
              <a:rPr lang="en-US" sz="1500" dirty="0" smtClean="0">
                <a:solidFill>
                  <a:schemeClr val="tx1"/>
                </a:solidFill>
                <a:cs typeface="Arial" panose="020B0604020202020204" pitchFamily="34" charset="0"/>
              </a:rPr>
              <a:t>English translation</a:t>
            </a:r>
          </a:p>
          <a:p>
            <a:pPr marL="514350" indent="-514350" algn="just">
              <a:buFont typeface="+mj-lt"/>
              <a:buAutoNum type="arabicPeriod"/>
            </a:pPr>
            <a:r>
              <a:rPr lang="en-US" sz="1500" dirty="0" smtClean="0">
                <a:solidFill>
                  <a:schemeClr val="tx1"/>
                </a:solidFill>
                <a:cs typeface="Arial" panose="020B0604020202020204" pitchFamily="34" charset="0"/>
              </a:rPr>
              <a:t>Accreditation</a:t>
            </a:r>
          </a:p>
          <a:p>
            <a:pPr marL="514350" indent="-514350" algn="just">
              <a:buFont typeface="+mj-lt"/>
              <a:buAutoNum type="arabicPeriod"/>
            </a:pPr>
            <a:r>
              <a:rPr lang="en-US" sz="1500" dirty="0" smtClean="0">
                <a:solidFill>
                  <a:schemeClr val="tx1"/>
                </a:solidFill>
                <a:cs typeface="Arial" panose="020B0604020202020204" pitchFamily="34" charset="0"/>
              </a:rPr>
              <a:t>Sustainability (business model)</a:t>
            </a:r>
          </a:p>
          <a:p>
            <a:pPr marL="0" indent="0">
              <a:buNone/>
            </a:pPr>
            <a:endParaRPr lang="en-US" sz="1500" dirty="0">
              <a:solidFill>
                <a:schemeClr val="tx1"/>
              </a:solidFill>
            </a:endParaRPr>
          </a:p>
        </p:txBody>
      </p:sp>
      <p:sp>
        <p:nvSpPr>
          <p:cNvPr id="5" name="Title 6"/>
          <p:cNvSpPr txBox="1">
            <a:spLocks/>
          </p:cNvSpPr>
          <p:nvPr/>
        </p:nvSpPr>
        <p:spPr>
          <a:xfrm>
            <a:off x="1543462" y="396157"/>
            <a:ext cx="5943600" cy="1332816"/>
          </a:xfrm>
          <a:prstGeom prst="rect">
            <a:avLst/>
          </a:prstGeom>
          <a:noFill/>
          <a:ln w="19050">
            <a:noFill/>
          </a:ln>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GOING FORWARD</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7062" y="385271"/>
            <a:ext cx="1276762" cy="838200"/>
          </a:xfrm>
          <a:prstGeom prst="rect">
            <a:avLst/>
          </a:prstGeom>
        </p:spPr>
      </p:pic>
    </p:spTree>
    <p:extLst>
      <p:ext uri="{BB962C8B-B14F-4D97-AF65-F5344CB8AC3E}">
        <p14:creationId xmlns:p14="http://schemas.microsoft.com/office/powerpoint/2010/main" val="1415207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0474" y="2117841"/>
            <a:ext cx="6595151" cy="2682759"/>
          </a:xfrm>
        </p:spPr>
        <p:txBody>
          <a:bodyPr>
            <a:noAutofit/>
          </a:bodyPr>
          <a:lstStyle/>
          <a:p>
            <a:pPr algn="just">
              <a:buClrTx/>
              <a:buFont typeface="Arial" panose="020B0604020202020204" pitchFamily="34" charset="0"/>
              <a:buChar char="•"/>
            </a:pPr>
            <a:r>
              <a:rPr lang="en-US" dirty="0" smtClean="0">
                <a:solidFill>
                  <a:schemeClr val="tx1"/>
                </a:solidFill>
                <a:cs typeface="Arial" panose="020B0604020202020204" pitchFamily="34" charset="0"/>
              </a:rPr>
              <a:t>you help democratizing education, reducing disparity in education levels and thus improving life-skills of Indonesians spread out in Indonesian archipelago.</a:t>
            </a:r>
          </a:p>
          <a:p>
            <a:pPr algn="just">
              <a:buClrTx/>
              <a:buFont typeface="Arial" panose="020B0604020202020204" pitchFamily="34" charset="0"/>
              <a:buChar char="•"/>
            </a:pPr>
            <a:r>
              <a:rPr lang="en-US" dirty="0" smtClean="0">
                <a:solidFill>
                  <a:schemeClr val="tx1"/>
                </a:solidFill>
                <a:cs typeface="Arial" panose="020B0604020202020204" pitchFamily="34" charset="0"/>
              </a:rPr>
              <a:t>you help young people lacking access to quality education and knowledge in acquiring the competence needed to face the demographic bonus era and thus help optimization of the dividend from the era. </a:t>
            </a:r>
          </a:p>
        </p:txBody>
      </p:sp>
      <p:sp>
        <p:nvSpPr>
          <p:cNvPr id="7" name="Content Placeholder 2"/>
          <p:cNvSpPr txBox="1">
            <a:spLocks/>
          </p:cNvSpPr>
          <p:nvPr/>
        </p:nvSpPr>
        <p:spPr>
          <a:xfrm>
            <a:off x="1896123" y="4782457"/>
            <a:ext cx="6569502" cy="16958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800" dirty="0" smtClean="0">
                <a:cs typeface="Arial" panose="020B0604020202020204" pitchFamily="34" charset="0"/>
              </a:rPr>
              <a:t>your logo will be displayed on </a:t>
            </a:r>
            <a:r>
              <a:rPr lang="en-US" sz="1800" dirty="0" err="1" smtClean="0">
                <a:cs typeface="Arial" panose="020B0604020202020204" pitchFamily="34" charset="0"/>
              </a:rPr>
              <a:t>IndonesiaX</a:t>
            </a:r>
            <a:r>
              <a:rPr lang="en-US" sz="1800" dirty="0" smtClean="0">
                <a:cs typeface="Arial" panose="020B0604020202020204" pitchFamily="34" charset="0"/>
              </a:rPr>
              <a:t> homepage with hyperlink to you website.</a:t>
            </a:r>
            <a:endParaRPr lang="en-US" sz="1800" dirty="0">
              <a:cs typeface="Arial" panose="020B0604020202020204" pitchFamily="34" charset="0"/>
            </a:endParaRPr>
          </a:p>
          <a:p>
            <a:pPr algn="just"/>
            <a:r>
              <a:rPr lang="en-US" sz="1800" dirty="0" smtClean="0">
                <a:cs typeface="Arial" panose="020B0604020202020204" pitchFamily="34" charset="0"/>
              </a:rPr>
              <a:t>Demonstration of competence of your top management by providing Massive Open Online Course in IndonesiaX.co.id with topic (s) relevant to the industry or good governance. </a:t>
            </a:r>
            <a:endParaRPr lang="en-US" sz="1800" dirty="0">
              <a:cs typeface="Arial" panose="020B0604020202020204" pitchFamily="34" charset="0"/>
            </a:endParaRPr>
          </a:p>
        </p:txBody>
      </p:sp>
      <p:sp>
        <p:nvSpPr>
          <p:cNvPr id="8" name="Title 6"/>
          <p:cNvSpPr txBox="1">
            <a:spLocks/>
          </p:cNvSpPr>
          <p:nvPr/>
        </p:nvSpPr>
        <p:spPr>
          <a:xfrm>
            <a:off x="1447800" y="452122"/>
            <a:ext cx="6385948" cy="1437962"/>
          </a:xfrm>
          <a:prstGeom prst="rect">
            <a:avLst/>
          </a:prstGeom>
          <a:noFill/>
          <a:ln w="19050">
            <a:noFill/>
          </a:ln>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Why you</a:t>
            </a:r>
          </a:p>
          <a:p>
            <a:pPr algn="l"/>
            <a:r>
              <a:rPr lang="en-US" sz="4800" b="1" dirty="0" smtClean="0">
                <a:solidFill>
                  <a:srgbClr val="204696"/>
                </a:solidFill>
                <a:latin typeface="Arial Black" panose="020B0A04020102020204" pitchFamily="34" charset="0"/>
              </a:rPr>
              <a:t>should be a partner of </a:t>
            </a:r>
            <a:r>
              <a:rPr lang="en-US" sz="4800" b="1" dirty="0" err="1" smtClean="0">
                <a:solidFill>
                  <a:srgbClr val="204696"/>
                </a:solidFill>
                <a:latin typeface="Arial Black" panose="020B0A04020102020204" pitchFamily="34" charset="0"/>
              </a:rPr>
              <a:t>IndonesiaX</a:t>
            </a:r>
            <a:endParaRPr lang="en-US" sz="4800" b="1" dirty="0" smtClean="0">
              <a:solidFill>
                <a:srgbClr val="204696"/>
              </a:solidFill>
              <a:latin typeface="Arial Black" panose="020B0A04020102020204" pitchFamily="34" charset="0"/>
            </a:endParaRPr>
          </a:p>
        </p:txBody>
      </p:sp>
      <p:sp>
        <p:nvSpPr>
          <p:cNvPr id="10" name="Content Placeholder 2"/>
          <p:cNvSpPr txBox="1">
            <a:spLocks/>
          </p:cNvSpPr>
          <p:nvPr/>
        </p:nvSpPr>
        <p:spPr>
          <a:xfrm>
            <a:off x="684349" y="1890084"/>
            <a:ext cx="1211774" cy="1094903"/>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spcBef>
                <a:spcPts val="0"/>
              </a:spcBef>
              <a:buFont typeface="Wingdings 2" charset="2"/>
              <a:buNone/>
            </a:pPr>
            <a:r>
              <a:rPr lang="en-US" b="1" dirty="0" smtClean="0">
                <a:cs typeface="Arial" panose="020B0604020202020204" pitchFamily="34" charset="0"/>
              </a:rPr>
              <a:t>CSR</a:t>
            </a:r>
            <a:endParaRPr lang="en-US" dirty="0" smtClean="0">
              <a:cs typeface="Arial" panose="020B0604020202020204" pitchFamily="34" charset="0"/>
            </a:endParaRPr>
          </a:p>
          <a:p>
            <a:pPr marL="0" indent="0" algn="just">
              <a:lnSpc>
                <a:spcPct val="110000"/>
              </a:lnSpc>
              <a:spcBef>
                <a:spcPts val="0"/>
              </a:spcBef>
              <a:buFont typeface="Wingdings 2" charset="2"/>
              <a:buNone/>
            </a:pPr>
            <a:endParaRPr lang="en-US" b="1" dirty="0" smtClean="0">
              <a:latin typeface="Arial" panose="020B0604020202020204" pitchFamily="34" charset="0"/>
              <a:cs typeface="Arial" panose="020B0604020202020204" pitchFamily="34" charset="0"/>
            </a:endParaRPr>
          </a:p>
        </p:txBody>
      </p:sp>
      <p:sp>
        <p:nvSpPr>
          <p:cNvPr id="12" name="Content Placeholder 2"/>
          <p:cNvSpPr txBox="1">
            <a:spLocks/>
          </p:cNvSpPr>
          <p:nvPr/>
        </p:nvSpPr>
        <p:spPr>
          <a:xfrm>
            <a:off x="524275" y="4576186"/>
            <a:ext cx="1346200" cy="1094903"/>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spcBef>
                <a:spcPts val="0"/>
              </a:spcBef>
              <a:buFont typeface="Wingdings 2" charset="2"/>
              <a:buNone/>
            </a:pPr>
            <a:r>
              <a:rPr lang="en-US" b="1" dirty="0" smtClean="0">
                <a:cs typeface="Arial" panose="020B0604020202020204" pitchFamily="34" charset="0"/>
              </a:rPr>
              <a:t>Promotion</a:t>
            </a:r>
            <a:endParaRPr lang="en-US" dirty="0" smtClean="0">
              <a:cs typeface="Arial" panose="020B0604020202020204" pitchFamily="34" charset="0"/>
            </a:endParaRPr>
          </a:p>
          <a:p>
            <a:pPr marL="0" indent="0" algn="just">
              <a:lnSpc>
                <a:spcPct val="110000"/>
              </a:lnSpc>
              <a:spcBef>
                <a:spcPts val="0"/>
              </a:spcBef>
              <a:buFont typeface="Wingdings 2" charset="2"/>
              <a:buNone/>
            </a:pPr>
            <a:endParaRPr lang="en-US" b="1" dirty="0" smtClean="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Tree>
    <p:extLst>
      <p:ext uri="{BB962C8B-B14F-4D97-AF65-F5344CB8AC3E}">
        <p14:creationId xmlns:p14="http://schemas.microsoft.com/office/powerpoint/2010/main" val="2044834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3909" y="2971800"/>
            <a:ext cx="7429499" cy="2362200"/>
          </a:xfrm>
        </p:spPr>
        <p:txBody>
          <a:bodyPr>
            <a:normAutofit/>
          </a:bodyPr>
          <a:lstStyle/>
          <a:p>
            <a:pPr marL="0" indent="0" algn="ctr">
              <a:buNone/>
            </a:pPr>
            <a:endParaRPr lang="en-US" sz="4400" dirty="0" smtClean="0"/>
          </a:p>
          <a:p>
            <a:pPr marL="0" indent="0" algn="ctr">
              <a:buNone/>
            </a:pPr>
            <a:r>
              <a:rPr lang="en-US" sz="4400" dirty="0" smtClean="0"/>
              <a:t>Please check us out </a:t>
            </a:r>
          </a:p>
          <a:p>
            <a:pPr marL="0" indent="0" algn="ctr">
              <a:buNone/>
            </a:pPr>
            <a:r>
              <a:rPr lang="en-US" sz="4400" dirty="0" smtClean="0"/>
              <a:t>at www.indonesiax.co.id</a:t>
            </a:r>
          </a:p>
          <a:p>
            <a:pPr marL="0" indent="0" algn="ctr">
              <a:buNone/>
            </a:pPr>
            <a:endParaRPr lang="en-US" sz="4400" dirty="0"/>
          </a:p>
          <a:p>
            <a:pPr marL="0" indent="0" algn="ctr">
              <a:buNone/>
            </a:pPr>
            <a:endParaRPr lang="en-US" sz="4400" dirty="0"/>
          </a:p>
        </p:txBody>
      </p:sp>
      <p:sp>
        <p:nvSpPr>
          <p:cNvPr id="4" name="Content Placeholder 2"/>
          <p:cNvSpPr txBox="1">
            <a:spLocks/>
          </p:cNvSpPr>
          <p:nvPr/>
        </p:nvSpPr>
        <p:spPr>
          <a:xfrm>
            <a:off x="778509" y="2133600"/>
            <a:ext cx="7429499" cy="1371600"/>
          </a:xfrm>
          <a:prstGeom prst="rect">
            <a:avLst/>
          </a:prstGeom>
          <a:effectLst>
            <a:outerShdw blurRad="50800" dir="14400000">
              <a:srgbClr val="000000">
                <a:alpha val="40000"/>
              </a:srgbClr>
            </a:outerShdw>
          </a:effectLst>
        </p:spPr>
        <p:txBody>
          <a:bodyPr vert="horz" lIns="91440" tIns="45720" rIns="91440" bIns="45720" rtlCol="0" anchor="ctr">
            <a:normAutofit fontScale="2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endParaRPr lang="en-US" sz="6500" b="1" dirty="0" smtClean="0">
              <a:solidFill>
                <a:srgbClr val="FFFF00"/>
              </a:solidFill>
              <a:latin typeface="Arial Black" panose="020B0A04020102020204" pitchFamily="34" charset="0"/>
            </a:endParaRPr>
          </a:p>
          <a:p>
            <a:pPr marL="0" indent="0" algn="ctr">
              <a:buFont typeface="Wingdings 2" charset="2"/>
              <a:buNone/>
            </a:pPr>
            <a:r>
              <a:rPr lang="en-US" sz="24000" dirty="0" smtClean="0">
                <a:solidFill>
                  <a:srgbClr val="204696"/>
                </a:solidFill>
                <a:latin typeface="Arial Black" panose="020B0A04020102020204" pitchFamily="34" charset="0"/>
              </a:rPr>
              <a:t>THANK YOU</a:t>
            </a:r>
          </a:p>
          <a:p>
            <a:pPr marL="0" indent="0" algn="ctr">
              <a:buFont typeface="Wingdings 2" charset="2"/>
              <a:buNone/>
            </a:pPr>
            <a:endParaRPr lang="en-US" sz="4400" b="1" dirty="0" smtClean="0">
              <a:latin typeface="Arial Black" panose="020B0A04020102020204" pitchFamily="34" charset="0"/>
            </a:endParaRPr>
          </a:p>
          <a:p>
            <a:pPr marL="0" indent="0" algn="ctr">
              <a:buFont typeface="Wingdings 2" charset="2"/>
              <a:buNone/>
            </a:pPr>
            <a:endParaRPr lang="en-US" sz="4400" b="1" dirty="0">
              <a:latin typeface="Arial Black" panose="020B0A040201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Tree>
    <p:extLst>
      <p:ext uri="{BB962C8B-B14F-4D97-AF65-F5344CB8AC3E}">
        <p14:creationId xmlns:p14="http://schemas.microsoft.com/office/powerpoint/2010/main" val="26771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78509" y="2133600"/>
            <a:ext cx="7429499" cy="1371600"/>
          </a:xfrm>
          <a:prstGeom prst="rect">
            <a:avLst/>
          </a:prstGeom>
          <a:effectLst>
            <a:outerShdw blurRad="50800" dir="14400000">
              <a:srgbClr val="000000">
                <a:alpha val="40000"/>
              </a:srgbClr>
            </a:outerShdw>
          </a:effectLst>
        </p:spPr>
        <p:txBody>
          <a:bodyPr vert="horz" lIns="91440" tIns="45720" rIns="91440" bIns="45720" rtlCol="0" anchor="ctr">
            <a:normAutofit fontScale="2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r>
              <a:rPr lang="en-US" sz="24000" dirty="0" smtClean="0">
                <a:solidFill>
                  <a:srgbClr val="204696"/>
                </a:solidFill>
                <a:latin typeface="Arial Black" panose="020B0A04020102020204" pitchFamily="34" charset="0"/>
              </a:rPr>
              <a:t>ATTACHMENTS</a:t>
            </a:r>
          </a:p>
          <a:p>
            <a:pPr marL="0" indent="0" algn="ctr">
              <a:buFont typeface="Wingdings 2" charset="2"/>
              <a:buNone/>
            </a:pPr>
            <a:endParaRPr lang="en-US" sz="4400" b="1" dirty="0" smtClean="0">
              <a:latin typeface="Arial Black" panose="020B0A04020102020204" pitchFamily="34" charset="0"/>
            </a:endParaRPr>
          </a:p>
          <a:p>
            <a:pPr marL="0" indent="0" algn="ctr">
              <a:buFont typeface="Wingdings 2" charset="2"/>
              <a:buNone/>
            </a:pPr>
            <a:endParaRPr lang="en-US" sz="4400" b="1" dirty="0">
              <a:latin typeface="Arial Black" panose="020B0A040201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Tree>
    <p:extLst>
      <p:ext uri="{BB962C8B-B14F-4D97-AF65-F5344CB8AC3E}">
        <p14:creationId xmlns:p14="http://schemas.microsoft.com/office/powerpoint/2010/main" val="20448341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
        <p:nvSpPr>
          <p:cNvPr id="8" name="Title 6"/>
          <p:cNvSpPr txBox="1">
            <a:spLocks/>
          </p:cNvSpPr>
          <p:nvPr/>
        </p:nvSpPr>
        <p:spPr>
          <a:xfrm>
            <a:off x="1371600" y="381000"/>
            <a:ext cx="6164774" cy="1180416"/>
          </a:xfrm>
          <a:prstGeom prst="rect">
            <a:avLst/>
          </a:prstGeom>
          <a:noFill/>
          <a:ln w="19050">
            <a:noFill/>
          </a:ln>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HOW TO REGISTER</a:t>
            </a:r>
          </a:p>
        </p:txBody>
      </p:sp>
      <p:grpSp>
        <p:nvGrpSpPr>
          <p:cNvPr id="6" name="Group 5"/>
          <p:cNvGrpSpPr/>
          <p:nvPr/>
        </p:nvGrpSpPr>
        <p:grpSpPr>
          <a:xfrm>
            <a:off x="716246" y="2362200"/>
            <a:ext cx="7777030" cy="2438400"/>
            <a:chOff x="716246" y="2362200"/>
            <a:chExt cx="7777030" cy="2438400"/>
          </a:xfrm>
        </p:grpSpPr>
        <p:pic>
          <p:nvPicPr>
            <p:cNvPr id="3" name="Picture 2"/>
            <p:cNvPicPr>
              <a:picLocks noChangeAspect="1"/>
            </p:cNvPicPr>
            <p:nvPr/>
          </p:nvPicPr>
          <p:blipFill>
            <a:blip r:embed="rId3"/>
            <a:stretch>
              <a:fillRect/>
            </a:stretch>
          </p:blipFill>
          <p:spPr>
            <a:xfrm>
              <a:off x="716246" y="2362200"/>
              <a:ext cx="5623823" cy="2438400"/>
            </a:xfrm>
            <a:prstGeom prst="rect">
              <a:avLst/>
            </a:prstGeom>
          </p:spPr>
        </p:pic>
        <p:pic>
          <p:nvPicPr>
            <p:cNvPr id="4" name="Picture 3"/>
            <p:cNvPicPr>
              <a:picLocks noChangeAspect="1"/>
            </p:cNvPicPr>
            <p:nvPr/>
          </p:nvPicPr>
          <p:blipFill>
            <a:blip r:embed="rId4"/>
            <a:stretch>
              <a:fillRect/>
            </a:stretch>
          </p:blipFill>
          <p:spPr>
            <a:xfrm>
              <a:off x="6340069" y="2362200"/>
              <a:ext cx="2153207" cy="2438400"/>
            </a:xfrm>
            <a:prstGeom prst="rect">
              <a:avLst/>
            </a:prstGeom>
          </p:spPr>
        </p:pic>
      </p:grpSp>
    </p:spTree>
    <p:extLst>
      <p:ext uri="{BB962C8B-B14F-4D97-AF65-F5344CB8AC3E}">
        <p14:creationId xmlns:p14="http://schemas.microsoft.com/office/powerpoint/2010/main" val="6001821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71781" y="1781546"/>
            <a:ext cx="7162800" cy="4062651"/>
          </a:xfrm>
          <a:prstGeom prst="rect">
            <a:avLst/>
          </a:prstGeom>
          <a:noFill/>
        </p:spPr>
        <p:txBody>
          <a:bodyPr wrap="square" rtlCol="0">
            <a:spAutoFit/>
          </a:bodyPr>
          <a:lstStyle/>
          <a:p>
            <a:pPr marL="342900" indent="-342900" algn="just">
              <a:buClr>
                <a:srgbClr val="FFFF00"/>
              </a:buClr>
              <a:buFont typeface="Wingdings" panose="05000000000000000000" pitchFamily="2" charset="2"/>
              <a:buChar char="q"/>
            </a:pPr>
            <a:r>
              <a:rPr lang="en-GB" sz="2000" dirty="0">
                <a:cs typeface="Arial" panose="020B0604020202020204" pitchFamily="34" charset="0"/>
              </a:rPr>
              <a:t>IndonesiaX is an e-learning platform, </a:t>
            </a:r>
            <a:r>
              <a:rPr lang="en-US" sz="2000" dirty="0">
                <a:cs typeface="Arial" panose="020B0604020202020204" pitchFamily="34" charset="0"/>
              </a:rPr>
              <a:t>reminiscent of edX, a university-level Massive Open Online Course (MOOC) platform that was spearheaded by the Massachusetts Institute of Technology (MIT) and Harvard University in 2012 </a:t>
            </a:r>
            <a:endParaRPr lang="en-US" sz="2000" dirty="0" smtClean="0">
              <a:cs typeface="Arial" panose="020B0604020202020204" pitchFamily="34" charset="0"/>
            </a:endParaRPr>
          </a:p>
          <a:p>
            <a:pPr algn="just">
              <a:buClr>
                <a:srgbClr val="FFFF00"/>
              </a:buClr>
            </a:pPr>
            <a:endParaRPr lang="en-US" sz="2000" dirty="0" smtClean="0">
              <a:cs typeface="Arial" panose="020B0604020202020204" pitchFamily="34" charset="0"/>
            </a:endParaRPr>
          </a:p>
          <a:p>
            <a:pPr marL="342900" indent="-342900" algn="just">
              <a:buClr>
                <a:srgbClr val="FFFF00"/>
              </a:buClr>
              <a:buFont typeface="Wingdings" panose="05000000000000000000" pitchFamily="2" charset="2"/>
              <a:buChar char="q"/>
            </a:pPr>
            <a:r>
              <a:rPr lang="en-US" sz="2000" dirty="0" smtClean="0">
                <a:cs typeface="Arial" panose="020B0604020202020204" pitchFamily="34" charset="0"/>
              </a:rPr>
              <a:t>Anybody</a:t>
            </a:r>
            <a:r>
              <a:rPr lang="en-US" sz="2000" dirty="0">
                <a:cs typeface="Arial" panose="020B0604020202020204" pitchFamily="34" charset="0"/>
              </a:rPr>
              <a:t>, anywhere in Indonesia and/or abroad at any  time convenient to him or her can learn from the best instructors from the best universities and companies in Indonesia and/or abroad for free to increase their knowledge and life skills, just by a touch of a button</a:t>
            </a:r>
            <a:endParaRPr lang="en-US" sz="2000"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6" name="Title 6"/>
          <p:cNvSpPr txBox="1">
            <a:spLocks/>
          </p:cNvSpPr>
          <p:nvPr/>
        </p:nvSpPr>
        <p:spPr>
          <a:xfrm>
            <a:off x="1600200" y="343584"/>
            <a:ext cx="7017826" cy="1437962"/>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INDONESIAX</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Tree>
    <p:extLst>
      <p:ext uri="{BB962C8B-B14F-4D97-AF65-F5344CB8AC3E}">
        <p14:creationId xmlns:p14="http://schemas.microsoft.com/office/powerpoint/2010/main" val="40830610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
        <p:nvSpPr>
          <p:cNvPr id="8" name="Title 6"/>
          <p:cNvSpPr txBox="1">
            <a:spLocks/>
          </p:cNvSpPr>
          <p:nvPr/>
        </p:nvSpPr>
        <p:spPr>
          <a:xfrm>
            <a:off x="1371600" y="381000"/>
            <a:ext cx="6088574" cy="1104216"/>
          </a:xfrm>
          <a:prstGeom prst="rect">
            <a:avLst/>
          </a:prstGeom>
          <a:noFill/>
          <a:ln w="19050">
            <a:noFill/>
          </a:ln>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HOW TO REGISTER</a:t>
            </a:r>
          </a:p>
        </p:txBody>
      </p:sp>
      <p:pic>
        <p:nvPicPr>
          <p:cNvPr id="2" name="Picture 1"/>
          <p:cNvPicPr>
            <a:picLocks noChangeAspect="1"/>
          </p:cNvPicPr>
          <p:nvPr/>
        </p:nvPicPr>
        <p:blipFill>
          <a:blip r:embed="rId3"/>
          <a:stretch>
            <a:fillRect/>
          </a:stretch>
        </p:blipFill>
        <p:spPr>
          <a:xfrm>
            <a:off x="609600" y="2438400"/>
            <a:ext cx="8266171" cy="3436620"/>
          </a:xfrm>
          <a:prstGeom prst="rect">
            <a:avLst/>
          </a:prstGeom>
          <a:ln>
            <a:noFill/>
          </a:ln>
          <a:effectLst>
            <a:softEdge rad="112500"/>
          </a:effectLst>
        </p:spPr>
      </p:pic>
    </p:spTree>
    <p:extLst>
      <p:ext uri="{BB962C8B-B14F-4D97-AF65-F5344CB8AC3E}">
        <p14:creationId xmlns:p14="http://schemas.microsoft.com/office/powerpoint/2010/main" val="20315658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
        <p:nvSpPr>
          <p:cNvPr id="8" name="Title 6"/>
          <p:cNvSpPr txBox="1">
            <a:spLocks/>
          </p:cNvSpPr>
          <p:nvPr/>
        </p:nvSpPr>
        <p:spPr>
          <a:xfrm>
            <a:off x="1413946" y="457200"/>
            <a:ext cx="6434654" cy="838200"/>
          </a:xfrm>
          <a:prstGeom prst="rect">
            <a:avLst/>
          </a:prstGeom>
          <a:noFill/>
          <a:ln w="19050">
            <a:noFill/>
          </a:ln>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HOW TO REGISTER</a:t>
            </a:r>
          </a:p>
        </p:txBody>
      </p:sp>
      <p:pic>
        <p:nvPicPr>
          <p:cNvPr id="3" name="Picture 2"/>
          <p:cNvPicPr>
            <a:picLocks noChangeAspect="1"/>
          </p:cNvPicPr>
          <p:nvPr/>
        </p:nvPicPr>
        <p:blipFill>
          <a:blip r:embed="rId3"/>
          <a:stretch>
            <a:fillRect/>
          </a:stretch>
        </p:blipFill>
        <p:spPr>
          <a:xfrm>
            <a:off x="685800" y="2438400"/>
            <a:ext cx="8154466" cy="3073400"/>
          </a:xfrm>
          <a:prstGeom prst="rect">
            <a:avLst/>
          </a:prstGeom>
          <a:ln>
            <a:noFill/>
          </a:ln>
          <a:effectLst>
            <a:softEdge rad="112500"/>
          </a:effectLst>
        </p:spPr>
      </p:pic>
    </p:spTree>
    <p:extLst>
      <p:ext uri="{BB962C8B-B14F-4D97-AF65-F5344CB8AC3E}">
        <p14:creationId xmlns:p14="http://schemas.microsoft.com/office/powerpoint/2010/main" val="19976428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p:cNvSpPr>
          <p:nvPr/>
        </p:nvSpPr>
        <p:spPr>
          <a:xfrm>
            <a:off x="1447800" y="373631"/>
            <a:ext cx="6553200" cy="1267599"/>
          </a:xfrm>
          <a:prstGeom prst="rect">
            <a:avLst/>
          </a:prstGeom>
          <a:noFill/>
          <a:ln w="19050">
            <a:noFill/>
          </a:ln>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id-ID" sz="4800" b="1" dirty="0" smtClean="0">
                <a:solidFill>
                  <a:srgbClr val="3D6AA1"/>
                </a:solidFill>
                <a:latin typeface="Arial Black" panose="020B0A04020102020204" pitchFamily="34" charset="0"/>
              </a:rPr>
              <a:t>LEARNING MANAGEMENT SYSTEM</a:t>
            </a:r>
            <a:endParaRPr lang="en-US" sz="4800" b="1" dirty="0" smtClean="0">
              <a:solidFill>
                <a:srgbClr val="3D6AA1"/>
              </a:solidFill>
              <a:latin typeface="Arial Black" panose="020B0A040201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pic>
        <p:nvPicPr>
          <p:cNvPr id="2" name="Picture 1"/>
          <p:cNvPicPr>
            <a:picLocks noChangeAspect="1"/>
          </p:cNvPicPr>
          <p:nvPr/>
        </p:nvPicPr>
        <p:blipFill>
          <a:blip r:embed="rId4"/>
          <a:stretch>
            <a:fillRect/>
          </a:stretch>
        </p:blipFill>
        <p:spPr>
          <a:xfrm>
            <a:off x="3276600" y="1679330"/>
            <a:ext cx="2760181" cy="3050930"/>
          </a:xfrm>
          <a:prstGeom prst="rect">
            <a:avLst/>
          </a:prstGeom>
        </p:spPr>
      </p:pic>
      <p:pic>
        <p:nvPicPr>
          <p:cNvPr id="3" name="Picture 2"/>
          <p:cNvPicPr>
            <a:picLocks noChangeAspect="1"/>
          </p:cNvPicPr>
          <p:nvPr/>
        </p:nvPicPr>
        <p:blipFill>
          <a:blip r:embed="rId5"/>
          <a:stretch>
            <a:fillRect/>
          </a:stretch>
        </p:blipFill>
        <p:spPr>
          <a:xfrm>
            <a:off x="1447800" y="4010025"/>
            <a:ext cx="2667000" cy="2625545"/>
          </a:xfrm>
          <a:prstGeom prst="rect">
            <a:avLst/>
          </a:prstGeom>
        </p:spPr>
      </p:pic>
      <p:pic>
        <p:nvPicPr>
          <p:cNvPr id="4" name="Picture 3"/>
          <p:cNvPicPr>
            <a:picLocks noChangeAspect="1"/>
          </p:cNvPicPr>
          <p:nvPr/>
        </p:nvPicPr>
        <p:blipFill>
          <a:blip r:embed="rId6"/>
          <a:stretch>
            <a:fillRect/>
          </a:stretch>
        </p:blipFill>
        <p:spPr>
          <a:xfrm>
            <a:off x="4953000" y="4038600"/>
            <a:ext cx="3178259" cy="2586037"/>
          </a:xfrm>
          <a:prstGeom prst="rect">
            <a:avLst/>
          </a:prstGeom>
        </p:spPr>
      </p:pic>
    </p:spTree>
    <p:extLst>
      <p:ext uri="{BB962C8B-B14F-4D97-AF65-F5344CB8AC3E}">
        <p14:creationId xmlns:p14="http://schemas.microsoft.com/office/powerpoint/2010/main" val="2039407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p:cNvSpPr>
          <p:nvPr/>
        </p:nvSpPr>
        <p:spPr>
          <a:xfrm>
            <a:off x="1371600" y="401873"/>
            <a:ext cx="6553200" cy="1267599"/>
          </a:xfrm>
          <a:prstGeom prst="rect">
            <a:avLst/>
          </a:prstGeom>
          <a:noFill/>
          <a:ln w="19050">
            <a:noFill/>
          </a:ln>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id-ID" sz="4800" b="1" dirty="0" smtClean="0">
                <a:solidFill>
                  <a:srgbClr val="3D6AA1"/>
                </a:solidFill>
                <a:latin typeface="Arial Black" panose="020B0A04020102020204" pitchFamily="34" charset="0"/>
              </a:rPr>
              <a:t>LEARNING MANAGEMENT SYSTEM</a:t>
            </a:r>
            <a:endParaRPr lang="en-US" sz="4800" b="1" dirty="0" smtClean="0">
              <a:solidFill>
                <a:srgbClr val="3D6AA1"/>
              </a:solidFill>
              <a:latin typeface="Arial Black" panose="020B0A040201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pic>
        <p:nvPicPr>
          <p:cNvPr id="2" name="Picture 1"/>
          <p:cNvPicPr>
            <a:picLocks noChangeAspect="1"/>
          </p:cNvPicPr>
          <p:nvPr/>
        </p:nvPicPr>
        <p:blipFill>
          <a:blip r:embed="rId4"/>
          <a:stretch>
            <a:fillRect/>
          </a:stretch>
        </p:blipFill>
        <p:spPr>
          <a:xfrm>
            <a:off x="2057400" y="1631372"/>
            <a:ext cx="4396090" cy="4936547"/>
          </a:xfrm>
          <a:prstGeom prst="rect">
            <a:avLst/>
          </a:prstGeom>
        </p:spPr>
      </p:pic>
    </p:spTree>
    <p:extLst>
      <p:ext uri="{BB962C8B-B14F-4D97-AF65-F5344CB8AC3E}">
        <p14:creationId xmlns:p14="http://schemas.microsoft.com/office/powerpoint/2010/main" val="17153530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p:cNvSpPr>
          <p:nvPr/>
        </p:nvSpPr>
        <p:spPr>
          <a:xfrm>
            <a:off x="1295400" y="384360"/>
            <a:ext cx="6553200" cy="1267599"/>
          </a:xfrm>
          <a:prstGeom prst="rect">
            <a:avLst/>
          </a:prstGeom>
          <a:noFill/>
          <a:ln w="19050">
            <a:noFill/>
          </a:ln>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id-ID" sz="4800" b="1" dirty="0" smtClean="0">
                <a:solidFill>
                  <a:srgbClr val="3D6AA1"/>
                </a:solidFill>
                <a:latin typeface="Arial Black" panose="020B0A04020102020204" pitchFamily="34" charset="0"/>
              </a:rPr>
              <a:t>LEARNING MANAGEMENT SYSTEM</a:t>
            </a:r>
            <a:endParaRPr lang="en-US" sz="4800" b="1" dirty="0" smtClean="0">
              <a:solidFill>
                <a:srgbClr val="3D6AA1"/>
              </a:solidFill>
              <a:latin typeface="Arial Black" panose="020B0A040201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pic>
        <p:nvPicPr>
          <p:cNvPr id="2" name="Picture 1"/>
          <p:cNvPicPr>
            <a:picLocks noChangeAspect="1"/>
          </p:cNvPicPr>
          <p:nvPr/>
        </p:nvPicPr>
        <p:blipFill>
          <a:blip r:embed="rId4"/>
          <a:stretch>
            <a:fillRect/>
          </a:stretch>
        </p:blipFill>
        <p:spPr>
          <a:xfrm>
            <a:off x="1266224" y="1651959"/>
            <a:ext cx="6429976" cy="4520241"/>
          </a:xfrm>
          <a:prstGeom prst="rect">
            <a:avLst/>
          </a:prstGeom>
        </p:spPr>
      </p:pic>
    </p:spTree>
    <p:extLst>
      <p:ext uri="{BB962C8B-B14F-4D97-AF65-F5344CB8AC3E}">
        <p14:creationId xmlns:p14="http://schemas.microsoft.com/office/powerpoint/2010/main" val="2137663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p:cNvSpPr>
          <p:nvPr/>
        </p:nvSpPr>
        <p:spPr>
          <a:xfrm>
            <a:off x="1314145" y="408800"/>
            <a:ext cx="6553200" cy="1267599"/>
          </a:xfrm>
          <a:prstGeom prst="rect">
            <a:avLst/>
          </a:prstGeom>
          <a:noFill/>
          <a:ln w="19050">
            <a:noFill/>
          </a:ln>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id-ID" sz="4800" b="1" dirty="0" smtClean="0">
                <a:solidFill>
                  <a:srgbClr val="3D6AA1"/>
                </a:solidFill>
                <a:latin typeface="Arial Black" panose="020B0A04020102020204" pitchFamily="34" charset="0"/>
              </a:rPr>
              <a:t>LEARNING MANAGEMENT SYSTEM</a:t>
            </a:r>
            <a:endParaRPr lang="en-US" sz="4800" b="1" dirty="0" smtClean="0">
              <a:solidFill>
                <a:srgbClr val="3D6AA1"/>
              </a:solidFill>
              <a:latin typeface="Arial Black" panose="020B0A040201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pic>
        <p:nvPicPr>
          <p:cNvPr id="3" name="Picture 2"/>
          <p:cNvPicPr>
            <a:picLocks noChangeAspect="1"/>
          </p:cNvPicPr>
          <p:nvPr/>
        </p:nvPicPr>
        <p:blipFill>
          <a:blip r:embed="rId4"/>
          <a:stretch>
            <a:fillRect/>
          </a:stretch>
        </p:blipFill>
        <p:spPr>
          <a:xfrm>
            <a:off x="764612" y="1676399"/>
            <a:ext cx="7652266" cy="4572001"/>
          </a:xfrm>
          <a:prstGeom prst="rect">
            <a:avLst/>
          </a:prstGeom>
        </p:spPr>
      </p:pic>
    </p:spTree>
    <p:extLst>
      <p:ext uri="{BB962C8B-B14F-4D97-AF65-F5344CB8AC3E}">
        <p14:creationId xmlns:p14="http://schemas.microsoft.com/office/powerpoint/2010/main" val="24557884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p:cNvSpPr>
          <p:nvPr/>
        </p:nvSpPr>
        <p:spPr>
          <a:xfrm>
            <a:off x="1328737" y="368583"/>
            <a:ext cx="6553200" cy="1267599"/>
          </a:xfrm>
          <a:prstGeom prst="rect">
            <a:avLst/>
          </a:prstGeom>
          <a:noFill/>
          <a:ln w="19050">
            <a:noFill/>
          </a:ln>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id-ID" sz="4800" b="1" dirty="0" smtClean="0">
                <a:solidFill>
                  <a:srgbClr val="3D6AA1"/>
                </a:solidFill>
                <a:latin typeface="Arial Black" panose="020B0A04020102020204" pitchFamily="34" charset="0"/>
              </a:rPr>
              <a:t>LEARNING MANAGEMENT SYSTEM</a:t>
            </a:r>
            <a:endParaRPr lang="en-US" sz="4800" b="1" dirty="0" smtClean="0">
              <a:solidFill>
                <a:srgbClr val="3D6AA1"/>
              </a:solidFill>
              <a:latin typeface="Arial Black" panose="020B0A040201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pic>
        <p:nvPicPr>
          <p:cNvPr id="3" name="Picture 2"/>
          <p:cNvPicPr>
            <a:picLocks noChangeAspect="1"/>
          </p:cNvPicPr>
          <p:nvPr/>
        </p:nvPicPr>
        <p:blipFill>
          <a:blip r:embed="rId4"/>
          <a:stretch>
            <a:fillRect/>
          </a:stretch>
        </p:blipFill>
        <p:spPr>
          <a:xfrm>
            <a:off x="533400" y="2209800"/>
            <a:ext cx="8143875" cy="4381984"/>
          </a:xfrm>
          <a:prstGeom prst="rect">
            <a:avLst/>
          </a:prstGeom>
          <a:ln>
            <a:noFill/>
          </a:ln>
          <a:effectLst>
            <a:softEdge rad="112500"/>
          </a:effectLst>
        </p:spPr>
      </p:pic>
    </p:spTree>
    <p:extLst>
      <p:ext uri="{BB962C8B-B14F-4D97-AF65-F5344CB8AC3E}">
        <p14:creationId xmlns:p14="http://schemas.microsoft.com/office/powerpoint/2010/main" val="1073959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ilesystem:chrome-extension://fdpohaocaechififmbbbbbknoalclacl/temporary/screencapture-blog-indonesiax-co-id-blog-learner-stories-soerjo-winarto-147746387508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filesystem:chrome-extension://fdpohaocaechififmbbbbbknoalclacl/temporary/screencapture-blog-indonesiax-co-id-blog-learner-stories-soerjo-winarto-147746387508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72260" y="1600200"/>
            <a:ext cx="2209800" cy="1859478"/>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0600" y="3563620"/>
            <a:ext cx="7091460" cy="2819400"/>
          </a:xfrm>
          <a:prstGeom prst="rect">
            <a:avLst/>
          </a:prstGeom>
          <a:ln>
            <a:noFill/>
          </a:ln>
          <a:effectLst>
            <a:softEdge rad="112500"/>
          </a:effectLst>
        </p:spPr>
      </p:pic>
      <p:sp>
        <p:nvSpPr>
          <p:cNvPr id="10" name="Title 6"/>
          <p:cNvSpPr txBox="1">
            <a:spLocks/>
          </p:cNvSpPr>
          <p:nvPr/>
        </p:nvSpPr>
        <p:spPr>
          <a:xfrm>
            <a:off x="1447800" y="312738"/>
            <a:ext cx="6469574" cy="1152674"/>
          </a:xfrm>
          <a:prstGeom prst="rect">
            <a:avLst/>
          </a:prstGeom>
          <a:noFill/>
          <a:ln w="19050">
            <a:noFill/>
          </a:ln>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LEARNERS’ STORIES</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Tree>
    <p:extLst>
      <p:ext uri="{BB962C8B-B14F-4D97-AF65-F5344CB8AC3E}">
        <p14:creationId xmlns:p14="http://schemas.microsoft.com/office/powerpoint/2010/main" val="3864724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filesystem:chrome-extension://fdpohaocaechififmbbbbbknoalclacl/temporary/screencapture-blog-indonesiax-co-id-blog-learner-stories-soerjo-winarto-1477463875083.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filesystem:chrome-extension://fdpohaocaechififmbbbbbknoalclacl/temporary/screencapture-blog-indonesiax-co-id-blog-learner-stories-soerjo-winarto-1477463875083.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6" name="Picture 5"/>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1450041" y="2173710"/>
            <a:ext cx="6246159" cy="4379490"/>
          </a:xfrm>
          <a:prstGeom prst="rect">
            <a:avLst/>
          </a:prstGeom>
          <a:ln>
            <a:noFill/>
          </a:ln>
          <a:effectLst>
            <a:softEdge rad="112500"/>
          </a:effectLst>
        </p:spPr>
      </p:pic>
      <p:sp>
        <p:nvSpPr>
          <p:cNvPr id="8" name="Title 6"/>
          <p:cNvSpPr txBox="1">
            <a:spLocks/>
          </p:cNvSpPr>
          <p:nvPr/>
        </p:nvSpPr>
        <p:spPr>
          <a:xfrm>
            <a:off x="1338333" y="522415"/>
            <a:ext cx="6469574" cy="1080299"/>
          </a:xfrm>
          <a:prstGeom prst="rect">
            <a:avLst/>
          </a:prstGeom>
          <a:noFill/>
          <a:ln w="19050">
            <a:noFill/>
          </a:ln>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LEARNERS’ STORIES</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Tree>
    <p:extLst>
      <p:ext uri="{BB962C8B-B14F-4D97-AF65-F5344CB8AC3E}">
        <p14:creationId xmlns:p14="http://schemas.microsoft.com/office/powerpoint/2010/main" val="11145633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2133600"/>
            <a:ext cx="8229600" cy="461665"/>
          </a:xfrm>
          <a:prstGeom prst="rect">
            <a:avLst/>
          </a:prstGeom>
          <a:noFill/>
        </p:spPr>
        <p:txBody>
          <a:bodyPr wrap="square" rtlCol="0">
            <a:spAutoFit/>
          </a:bodyPr>
          <a:lstStyle/>
          <a:p>
            <a:pPr algn="just"/>
            <a:r>
              <a:rPr lang="en-US" sz="2400" dirty="0" smtClean="0">
                <a:cs typeface="Arial" panose="020B0604020202020204" pitchFamily="34" charset="0"/>
              </a:rPr>
              <a:t>(1) Discussion Forums</a:t>
            </a:r>
            <a:endParaRPr lang="en-US" sz="2400" dirty="0">
              <a:ea typeface="Arial" charset="0"/>
              <a:cs typeface="Arial" panose="020B0604020202020204" pitchFamily="34" charset="0"/>
            </a:endParaRPr>
          </a:p>
        </p:txBody>
      </p:sp>
      <p:sp>
        <p:nvSpPr>
          <p:cNvPr id="3" name="AutoShape 2" descr="blob:https://web.whatsapp.com/33583302-bc6b-49d5-88c1-5a23d34e24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1734" y="2630825"/>
            <a:ext cx="7384559" cy="3962400"/>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itle 6"/>
          <p:cNvSpPr txBox="1">
            <a:spLocks/>
          </p:cNvSpPr>
          <p:nvPr/>
        </p:nvSpPr>
        <p:spPr>
          <a:xfrm>
            <a:off x="1295401" y="381000"/>
            <a:ext cx="6324600" cy="1295400"/>
          </a:xfrm>
          <a:prstGeom prst="rect">
            <a:avLst/>
          </a:prstGeom>
          <a:noFill/>
          <a:ln w="19050">
            <a:noFill/>
          </a:ln>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GET MORE ENGAGED WITH PARTNERS AND LEARNERS</a:t>
            </a:r>
          </a:p>
        </p:txBody>
      </p:sp>
      <p:pic>
        <p:nvPicPr>
          <p:cNvPr id="2" name="Picture 1"/>
          <p:cNvPicPr>
            <a:picLocks noChangeAspect="1"/>
          </p:cNvPicPr>
          <p:nvPr/>
        </p:nvPicPr>
        <p:blipFill>
          <a:blip r:embed="rId3"/>
          <a:stretch>
            <a:fillRect/>
          </a:stretch>
        </p:blipFill>
        <p:spPr>
          <a:xfrm>
            <a:off x="7750083" y="344714"/>
            <a:ext cx="1274174" cy="835224"/>
          </a:xfrm>
          <a:prstGeom prst="rect">
            <a:avLst/>
          </a:prstGeom>
        </p:spPr>
      </p:pic>
    </p:spTree>
    <p:extLst>
      <p:ext uri="{BB962C8B-B14F-4D97-AF65-F5344CB8AC3E}">
        <p14:creationId xmlns:p14="http://schemas.microsoft.com/office/powerpoint/2010/main" val="10418140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3100" y="2132247"/>
            <a:ext cx="6464106" cy="1094903"/>
          </a:xfrm>
        </p:spPr>
        <p:txBody>
          <a:bodyPr>
            <a:noAutofit/>
          </a:bodyPr>
          <a:lstStyle/>
          <a:p>
            <a:pPr marL="0" indent="0" algn="just">
              <a:buNone/>
            </a:pPr>
            <a:r>
              <a:rPr lang="en-US" sz="2000" dirty="0" smtClean="0">
                <a:solidFill>
                  <a:schemeClr val="tx1"/>
                </a:solidFill>
                <a:cs typeface="Arial" panose="020B0604020202020204" pitchFamily="34" charset="0"/>
              </a:rPr>
              <a:t>To be the most preferred independent online MOOC/SPOC hosting platform which enriches lives of Indonesians.</a:t>
            </a:r>
          </a:p>
          <a:p>
            <a:pPr marL="0" indent="0" algn="just">
              <a:lnSpc>
                <a:spcPct val="110000"/>
              </a:lnSpc>
              <a:spcBef>
                <a:spcPts val="0"/>
              </a:spcBef>
              <a:buNone/>
            </a:pPr>
            <a:endParaRPr lang="en-US" sz="1800" b="1" dirty="0" smtClean="0">
              <a:solidFill>
                <a:schemeClr val="tx1"/>
              </a:solidFill>
              <a:cs typeface="Arial" panose="020B0604020202020204" pitchFamily="34" charset="0"/>
            </a:endParaRPr>
          </a:p>
        </p:txBody>
      </p:sp>
      <p:sp>
        <p:nvSpPr>
          <p:cNvPr id="7" name="Content Placeholder 2"/>
          <p:cNvSpPr txBox="1">
            <a:spLocks/>
          </p:cNvSpPr>
          <p:nvPr/>
        </p:nvSpPr>
        <p:spPr>
          <a:xfrm>
            <a:off x="1752600" y="3276600"/>
            <a:ext cx="6845106" cy="3429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AutoNum type="arabicPeriod"/>
            </a:pPr>
            <a:r>
              <a:rPr lang="en-US" sz="2000" dirty="0" smtClean="0">
                <a:cs typeface="Arial" panose="020B0604020202020204" pitchFamily="34" charset="0"/>
              </a:rPr>
              <a:t>To provide a state-of-the-art, sustainable, and affordable online MOOC/SPOC hosting platform that offers free high quality online MOOCs/SPOCs provided by the best local and foreign universities, government agencies, companies and other respected institutions.</a:t>
            </a:r>
          </a:p>
          <a:p>
            <a:pPr marL="457200" indent="-457200" algn="just">
              <a:buAutoNum type="arabicPeriod"/>
            </a:pPr>
            <a:r>
              <a:rPr lang="en-US" sz="2000" dirty="0" smtClean="0">
                <a:cs typeface="Arial" panose="020B0604020202020204" pitchFamily="34" charset="0"/>
              </a:rPr>
              <a:t>To help democratize education and improve life-skills of Indonesians spread out in Indonesian archipelago.</a:t>
            </a:r>
            <a:endParaRPr lang="en-US" sz="2000" dirty="0">
              <a:cs typeface="Arial" panose="020B0604020202020204" pitchFamily="34" charset="0"/>
            </a:endParaRPr>
          </a:p>
        </p:txBody>
      </p:sp>
      <p:sp>
        <p:nvSpPr>
          <p:cNvPr id="8" name="Title 6"/>
          <p:cNvSpPr txBox="1">
            <a:spLocks/>
          </p:cNvSpPr>
          <p:nvPr/>
        </p:nvSpPr>
        <p:spPr>
          <a:xfrm>
            <a:off x="1752600" y="224365"/>
            <a:ext cx="5707574" cy="1858433"/>
          </a:xfrm>
          <a:prstGeom prst="rect">
            <a:avLst/>
          </a:prstGeom>
          <a:noFill/>
          <a:ln w="19050">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b="1" dirty="0" smtClean="0">
                <a:solidFill>
                  <a:srgbClr val="204696"/>
                </a:solidFill>
                <a:latin typeface="Arial Black" panose="020B0A04020102020204" pitchFamily="34" charset="0"/>
              </a:rPr>
              <a:t>VISION AND MISSION</a:t>
            </a:r>
          </a:p>
        </p:txBody>
      </p:sp>
      <p:sp>
        <p:nvSpPr>
          <p:cNvPr id="10" name="Content Placeholder 2"/>
          <p:cNvSpPr txBox="1">
            <a:spLocks/>
          </p:cNvSpPr>
          <p:nvPr/>
        </p:nvSpPr>
        <p:spPr>
          <a:xfrm>
            <a:off x="436686" y="2181697"/>
            <a:ext cx="1211774" cy="1094903"/>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spcBef>
                <a:spcPts val="0"/>
              </a:spcBef>
              <a:buFont typeface="Wingdings 2" charset="2"/>
              <a:buNone/>
            </a:pPr>
            <a:r>
              <a:rPr lang="en-US" sz="2000" b="1" dirty="0" smtClean="0">
                <a:cs typeface="Arial" panose="020B0604020202020204" pitchFamily="34" charset="0"/>
              </a:rPr>
              <a:t>VISION</a:t>
            </a:r>
            <a:endParaRPr lang="en-US" sz="2000" dirty="0" smtClean="0">
              <a:cs typeface="Arial" panose="020B0604020202020204" pitchFamily="34" charset="0"/>
            </a:endParaRPr>
          </a:p>
          <a:p>
            <a:pPr marL="0" indent="0" algn="just">
              <a:lnSpc>
                <a:spcPct val="110000"/>
              </a:lnSpc>
              <a:spcBef>
                <a:spcPts val="0"/>
              </a:spcBef>
              <a:buFont typeface="Wingdings 2" charset="2"/>
              <a:buNone/>
            </a:pPr>
            <a:endParaRPr lang="en-US" b="1" dirty="0" smtClean="0">
              <a:latin typeface="Arial" panose="020B0604020202020204" pitchFamily="34" charset="0"/>
              <a:cs typeface="Arial" panose="020B0604020202020204" pitchFamily="34" charset="0"/>
            </a:endParaRPr>
          </a:p>
        </p:txBody>
      </p:sp>
      <p:sp>
        <p:nvSpPr>
          <p:cNvPr id="12" name="Content Placeholder 2"/>
          <p:cNvSpPr txBox="1">
            <a:spLocks/>
          </p:cNvSpPr>
          <p:nvPr/>
        </p:nvSpPr>
        <p:spPr>
          <a:xfrm>
            <a:off x="369473" y="3276600"/>
            <a:ext cx="1346200" cy="1094903"/>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spcBef>
                <a:spcPts val="0"/>
              </a:spcBef>
              <a:buFont typeface="Wingdings 2" charset="2"/>
              <a:buNone/>
            </a:pPr>
            <a:r>
              <a:rPr lang="en-US" sz="2000" b="1" dirty="0" smtClean="0">
                <a:cs typeface="Arial" panose="020B0604020202020204" pitchFamily="34" charset="0"/>
              </a:rPr>
              <a:t>MISSION</a:t>
            </a:r>
            <a:endParaRPr lang="en-US" sz="2000" dirty="0" smtClean="0">
              <a:cs typeface="Arial" panose="020B0604020202020204" pitchFamily="34" charset="0"/>
            </a:endParaRPr>
          </a:p>
          <a:p>
            <a:pPr marL="0" indent="0" algn="just">
              <a:lnSpc>
                <a:spcPct val="110000"/>
              </a:lnSpc>
              <a:spcBef>
                <a:spcPts val="0"/>
              </a:spcBef>
              <a:buFont typeface="Wingdings 2" charset="2"/>
              <a:buNone/>
            </a:pPr>
            <a:endParaRPr lang="en-US" b="1" dirty="0" smtClean="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Tree>
    <p:extLst>
      <p:ext uri="{BB962C8B-B14F-4D97-AF65-F5344CB8AC3E}">
        <p14:creationId xmlns:p14="http://schemas.microsoft.com/office/powerpoint/2010/main" val="36069688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12089" y="3480727"/>
            <a:ext cx="2912416" cy="187417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126" y="3480727"/>
            <a:ext cx="2910032" cy="1872944"/>
          </a:xfrm>
          <a:prstGeom prst="rect">
            <a:avLst/>
          </a:prstGeom>
          <a:ln>
            <a:solidFill>
              <a:srgbClr val="204696"/>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2" name="TextBox 11"/>
          <p:cNvSpPr txBox="1"/>
          <p:nvPr/>
        </p:nvSpPr>
        <p:spPr>
          <a:xfrm>
            <a:off x="457200" y="2281535"/>
            <a:ext cx="3201649" cy="461665"/>
          </a:xfrm>
          <a:prstGeom prst="rect">
            <a:avLst/>
          </a:prstGeom>
          <a:noFill/>
        </p:spPr>
        <p:txBody>
          <a:bodyPr wrap="square" rtlCol="0">
            <a:spAutoFit/>
          </a:bodyPr>
          <a:lstStyle/>
          <a:p>
            <a:pPr algn="just"/>
            <a:r>
              <a:rPr lang="en-US" sz="2400" dirty="0" smtClean="0">
                <a:cs typeface="Arial" panose="020B0604020202020204" pitchFamily="34" charset="0"/>
              </a:rPr>
              <a:t>(2) Meet Ups</a:t>
            </a:r>
            <a:endParaRPr lang="en-US" sz="2400" dirty="0">
              <a:ea typeface="Arial" charset="0"/>
              <a:cs typeface="Arial" panose="020B0604020202020204" pitchFamily="34" charset="0"/>
            </a:endParaRPr>
          </a:p>
        </p:txBody>
      </p:sp>
      <p:sp>
        <p:nvSpPr>
          <p:cNvPr id="17" name="Rectangle 16"/>
          <p:cNvSpPr/>
          <p:nvPr/>
        </p:nvSpPr>
        <p:spPr>
          <a:xfrm>
            <a:off x="3679415" y="3429479"/>
            <a:ext cx="1784553" cy="646331"/>
          </a:xfrm>
          <a:prstGeom prst="rect">
            <a:avLst/>
          </a:prstGeom>
        </p:spPr>
        <p:txBody>
          <a:bodyPr wrap="square">
            <a:spAutoFit/>
          </a:bodyPr>
          <a:lstStyle/>
          <a:p>
            <a:r>
              <a:rPr lang="en-US" dirty="0" smtClean="0">
                <a:latin typeface="Monotype Corsiva" panose="03010101010201010101" pitchFamily="66" charset="0"/>
              </a:rPr>
              <a:t>Tondano, </a:t>
            </a:r>
          </a:p>
          <a:p>
            <a:r>
              <a:rPr lang="en-US" dirty="0" smtClean="0">
                <a:latin typeface="Monotype Corsiva" panose="03010101010201010101" pitchFamily="66" charset="0"/>
              </a:rPr>
              <a:t>19-11-15</a:t>
            </a:r>
            <a:endParaRPr lang="en-US" dirty="0">
              <a:latin typeface="Monotype Corsiva" panose="03010101010201010101" pitchFamily="66" charset="0"/>
            </a:endParaRPr>
          </a:p>
        </p:txBody>
      </p:sp>
      <p:sp>
        <p:nvSpPr>
          <p:cNvPr id="18" name="Rectangle 17"/>
          <p:cNvSpPr/>
          <p:nvPr/>
        </p:nvSpPr>
        <p:spPr>
          <a:xfrm>
            <a:off x="7940902" y="3429000"/>
            <a:ext cx="1279298" cy="646331"/>
          </a:xfrm>
          <a:prstGeom prst="rect">
            <a:avLst/>
          </a:prstGeom>
        </p:spPr>
        <p:txBody>
          <a:bodyPr wrap="square">
            <a:spAutoFit/>
          </a:bodyPr>
          <a:lstStyle/>
          <a:p>
            <a:r>
              <a:rPr lang="en-US" dirty="0" smtClean="0">
                <a:latin typeface="Monotype Corsiva" panose="03010101010201010101" pitchFamily="66" charset="0"/>
              </a:rPr>
              <a:t>Surabaya, </a:t>
            </a:r>
          </a:p>
          <a:p>
            <a:r>
              <a:rPr lang="en-US" dirty="0" smtClean="0">
                <a:latin typeface="Monotype Corsiva" panose="03010101010201010101" pitchFamily="66" charset="0"/>
              </a:rPr>
              <a:t>28 -01-16</a:t>
            </a:r>
            <a:endParaRPr lang="en-US" dirty="0">
              <a:latin typeface="Monotype Corsiva" panose="03010101010201010101" pitchFamily="66" charset="0"/>
            </a:endParaRPr>
          </a:p>
        </p:txBody>
      </p:sp>
      <p:sp>
        <p:nvSpPr>
          <p:cNvPr id="20" name="Title 6"/>
          <p:cNvSpPr txBox="1">
            <a:spLocks/>
          </p:cNvSpPr>
          <p:nvPr/>
        </p:nvSpPr>
        <p:spPr>
          <a:xfrm>
            <a:off x="1301561" y="455275"/>
            <a:ext cx="6166039" cy="1088733"/>
          </a:xfrm>
          <a:prstGeom prst="rect">
            <a:avLst/>
          </a:prstGeom>
          <a:noFill/>
          <a:ln w="19050">
            <a:noFill/>
          </a:ln>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GET MORE ENGAGED WITH PARTNERS AND LEARNERS</a:t>
            </a:r>
          </a:p>
        </p:txBody>
      </p:sp>
      <p:pic>
        <p:nvPicPr>
          <p:cNvPr id="2" name="Picture 1"/>
          <p:cNvPicPr>
            <a:picLocks noChangeAspect="1"/>
          </p:cNvPicPr>
          <p:nvPr/>
        </p:nvPicPr>
        <p:blipFill>
          <a:blip r:embed="rId4"/>
          <a:stretch>
            <a:fillRect/>
          </a:stretch>
        </p:blipFill>
        <p:spPr>
          <a:xfrm>
            <a:off x="7696200" y="304800"/>
            <a:ext cx="1274174" cy="835224"/>
          </a:xfrm>
          <a:prstGeom prst="rect">
            <a:avLst/>
          </a:prstGeom>
        </p:spPr>
      </p:pic>
    </p:spTree>
    <p:extLst>
      <p:ext uri="{BB962C8B-B14F-4D97-AF65-F5344CB8AC3E}">
        <p14:creationId xmlns:p14="http://schemas.microsoft.com/office/powerpoint/2010/main" val="1334093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447" y="459961"/>
            <a:ext cx="6239154" cy="804356"/>
          </a:xfrm>
        </p:spPr>
        <p:txBody>
          <a:bodyPr>
            <a:noAutofit/>
          </a:bodyPr>
          <a:lstStyle/>
          <a:p>
            <a:r>
              <a:rPr lang="en-US" sz="2800" dirty="0" smtClean="0">
                <a:solidFill>
                  <a:srgbClr val="204696"/>
                </a:solidFill>
                <a:latin typeface="Arial Black" panose="020B0A04020102020204" pitchFamily="34" charset="0"/>
              </a:rPr>
              <a:t>GET </a:t>
            </a:r>
            <a:r>
              <a:rPr lang="en-US" sz="2800" dirty="0">
                <a:solidFill>
                  <a:srgbClr val="204696"/>
                </a:solidFill>
                <a:latin typeface="Arial Black" panose="020B0A04020102020204" pitchFamily="34" charset="0"/>
              </a:rPr>
              <a:t>MORE ENGAGED WITH PARTNERS AND LEARNERS</a:t>
            </a:r>
            <a:br>
              <a:rPr lang="en-US" sz="2800" dirty="0">
                <a:solidFill>
                  <a:srgbClr val="204696"/>
                </a:solidFill>
                <a:latin typeface="Arial Black" panose="020B0A04020102020204" pitchFamily="34" charset="0"/>
              </a:rPr>
            </a:br>
            <a:endParaRPr lang="id-ID" sz="2800" dirty="0">
              <a:latin typeface="Arial Black" panose="020B0A04020102020204" pitchFamily="34" charset="0"/>
            </a:endParaRPr>
          </a:p>
        </p:txBody>
      </p:sp>
      <p:sp>
        <p:nvSpPr>
          <p:cNvPr id="4" name="TextBox 3"/>
          <p:cNvSpPr txBox="1"/>
          <p:nvPr/>
        </p:nvSpPr>
        <p:spPr>
          <a:xfrm>
            <a:off x="354490" y="1578228"/>
            <a:ext cx="4083529" cy="461665"/>
          </a:xfrm>
          <a:prstGeom prst="rect">
            <a:avLst/>
          </a:prstGeom>
          <a:noFill/>
        </p:spPr>
        <p:txBody>
          <a:bodyPr wrap="square" rtlCol="0">
            <a:spAutoFit/>
          </a:bodyPr>
          <a:lstStyle/>
          <a:p>
            <a:pPr algn="just"/>
            <a:r>
              <a:rPr lang="en-US" sz="2400" dirty="0" smtClean="0">
                <a:cs typeface="Arial" panose="020B0604020202020204" pitchFamily="34" charset="0"/>
              </a:rPr>
              <a:t>(3)Quarterly Conferences</a:t>
            </a:r>
            <a:endParaRPr lang="en-US" sz="2400" dirty="0">
              <a:ea typeface="Arial" charset="0"/>
              <a:cs typeface="Arial" panose="020B0604020202020204" pitchFamily="34" charset="0"/>
            </a:endParaRPr>
          </a:p>
        </p:txBody>
      </p:sp>
      <p:sp>
        <p:nvSpPr>
          <p:cNvPr id="5" name="Rectangle 4"/>
          <p:cNvSpPr/>
          <p:nvPr/>
        </p:nvSpPr>
        <p:spPr>
          <a:xfrm>
            <a:off x="8015541" y="2475702"/>
            <a:ext cx="1182361" cy="646331"/>
          </a:xfrm>
          <a:prstGeom prst="rect">
            <a:avLst/>
          </a:prstGeom>
        </p:spPr>
        <p:txBody>
          <a:bodyPr wrap="square">
            <a:spAutoFit/>
          </a:bodyPr>
          <a:lstStyle/>
          <a:p>
            <a:r>
              <a:rPr lang="id-ID" dirty="0" smtClean="0">
                <a:latin typeface="Monotype Corsiva" panose="03010101010201010101" pitchFamily="66" charset="0"/>
              </a:rPr>
              <a:t>Jakarta</a:t>
            </a:r>
            <a:r>
              <a:rPr lang="en-US" dirty="0" smtClean="0">
                <a:latin typeface="Monotype Corsiva" panose="03010101010201010101" pitchFamily="66" charset="0"/>
              </a:rPr>
              <a:t>, </a:t>
            </a:r>
          </a:p>
          <a:p>
            <a:r>
              <a:rPr lang="en-US" dirty="0" smtClean="0">
                <a:latin typeface="Monotype Corsiva" panose="03010101010201010101" pitchFamily="66" charset="0"/>
              </a:rPr>
              <a:t>2</a:t>
            </a:r>
            <a:r>
              <a:rPr lang="id-ID" dirty="0" smtClean="0">
                <a:latin typeface="Monotype Corsiva" panose="03010101010201010101" pitchFamily="66" charset="0"/>
              </a:rPr>
              <a:t>7</a:t>
            </a:r>
            <a:r>
              <a:rPr lang="en-US" dirty="0" smtClean="0">
                <a:latin typeface="Monotype Corsiva" panose="03010101010201010101" pitchFamily="66" charset="0"/>
              </a:rPr>
              <a:t>-0</a:t>
            </a:r>
            <a:r>
              <a:rPr lang="id-ID" dirty="0" smtClean="0">
                <a:latin typeface="Monotype Corsiva" panose="03010101010201010101" pitchFamily="66" charset="0"/>
              </a:rPr>
              <a:t>2</a:t>
            </a:r>
            <a:r>
              <a:rPr lang="en-US" dirty="0" smtClean="0">
                <a:latin typeface="Monotype Corsiva" panose="03010101010201010101" pitchFamily="66" charset="0"/>
              </a:rPr>
              <a:t>-1</a:t>
            </a:r>
            <a:r>
              <a:rPr lang="id-ID" dirty="0" smtClean="0">
                <a:latin typeface="Monotype Corsiva" panose="03010101010201010101" pitchFamily="66" charset="0"/>
              </a:rPr>
              <a:t>7</a:t>
            </a:r>
            <a:endParaRPr lang="en-US" dirty="0">
              <a:latin typeface="Monotype Corsiva" panose="03010101010201010101" pitchFamily="66" charset="0"/>
            </a:endParaRPr>
          </a:p>
        </p:txBody>
      </p:sp>
      <p:sp>
        <p:nvSpPr>
          <p:cNvPr id="6" name="Rectangle 5"/>
          <p:cNvSpPr/>
          <p:nvPr/>
        </p:nvSpPr>
        <p:spPr>
          <a:xfrm>
            <a:off x="8037035" y="4477478"/>
            <a:ext cx="1139375" cy="646331"/>
          </a:xfrm>
          <a:prstGeom prst="rect">
            <a:avLst/>
          </a:prstGeom>
        </p:spPr>
        <p:txBody>
          <a:bodyPr wrap="square">
            <a:spAutoFit/>
          </a:bodyPr>
          <a:lstStyle/>
          <a:p>
            <a:r>
              <a:rPr lang="id-ID" dirty="0" smtClean="0">
                <a:latin typeface="Monotype Corsiva" panose="03010101010201010101" pitchFamily="66" charset="0"/>
              </a:rPr>
              <a:t>Depok</a:t>
            </a:r>
            <a:r>
              <a:rPr lang="en-US" dirty="0" smtClean="0">
                <a:latin typeface="Monotype Corsiva" panose="03010101010201010101" pitchFamily="66" charset="0"/>
              </a:rPr>
              <a:t>, </a:t>
            </a:r>
          </a:p>
          <a:p>
            <a:r>
              <a:rPr lang="id-ID" dirty="0" smtClean="0">
                <a:latin typeface="Monotype Corsiva" panose="03010101010201010101" pitchFamily="66" charset="0"/>
              </a:rPr>
              <a:t>05</a:t>
            </a:r>
            <a:r>
              <a:rPr lang="en-US" dirty="0" smtClean="0">
                <a:latin typeface="Monotype Corsiva" panose="03010101010201010101" pitchFamily="66" charset="0"/>
              </a:rPr>
              <a:t>-</a:t>
            </a:r>
            <a:r>
              <a:rPr lang="id-ID" dirty="0" smtClean="0">
                <a:latin typeface="Monotype Corsiva" panose="03010101010201010101" pitchFamily="66" charset="0"/>
              </a:rPr>
              <a:t>05</a:t>
            </a:r>
            <a:r>
              <a:rPr lang="en-US" dirty="0" smtClean="0">
                <a:latin typeface="Monotype Corsiva" panose="03010101010201010101" pitchFamily="66" charset="0"/>
              </a:rPr>
              <a:t>-1</a:t>
            </a:r>
            <a:r>
              <a:rPr lang="id-ID" dirty="0" smtClean="0">
                <a:latin typeface="Monotype Corsiva" panose="03010101010201010101" pitchFamily="66" charset="0"/>
              </a:rPr>
              <a:t>7</a:t>
            </a:r>
            <a:endParaRPr lang="en-US" dirty="0">
              <a:latin typeface="Monotype Corsiva" panose="03010101010201010101" pitchFamily="66"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8102" y="4126439"/>
            <a:ext cx="3349220" cy="1842603"/>
          </a:xfrm>
          <a:prstGeom prst="rect">
            <a:avLst/>
          </a:prstGeom>
          <a:solidFill>
            <a:schemeClr val="bg2"/>
          </a:solidFill>
          <a:ln w="38100">
            <a:solidFill>
              <a:srgbClr val="FFFFFF"/>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8102" y="2109549"/>
            <a:ext cx="3349220" cy="188314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887" y="2109549"/>
            <a:ext cx="2819400" cy="1883146"/>
          </a:xfrm>
          <a:prstGeom prst="rect">
            <a:avLst/>
          </a:prstGeom>
          <a:ln w="38100">
            <a:solidFill>
              <a:srgbClr val="FFFFFF"/>
            </a:solidFill>
          </a:ln>
        </p:spPr>
      </p:pic>
      <p:sp>
        <p:nvSpPr>
          <p:cNvPr id="11" name="Rectangle 10"/>
          <p:cNvSpPr/>
          <p:nvPr/>
        </p:nvSpPr>
        <p:spPr>
          <a:xfrm>
            <a:off x="3389014" y="2473357"/>
            <a:ext cx="1182361" cy="646331"/>
          </a:xfrm>
          <a:prstGeom prst="rect">
            <a:avLst/>
          </a:prstGeom>
        </p:spPr>
        <p:txBody>
          <a:bodyPr wrap="square">
            <a:spAutoFit/>
          </a:bodyPr>
          <a:lstStyle/>
          <a:p>
            <a:r>
              <a:rPr lang="id-ID" dirty="0" smtClean="0">
                <a:latin typeface="Monotype Corsiva" panose="03010101010201010101" pitchFamily="66" charset="0"/>
              </a:rPr>
              <a:t>Jakarta</a:t>
            </a:r>
            <a:r>
              <a:rPr lang="en-US" dirty="0" smtClean="0">
                <a:latin typeface="Monotype Corsiva" panose="03010101010201010101" pitchFamily="66" charset="0"/>
              </a:rPr>
              <a:t>, </a:t>
            </a:r>
          </a:p>
          <a:p>
            <a:r>
              <a:rPr lang="en-US" dirty="0" smtClean="0">
                <a:latin typeface="Monotype Corsiva" panose="03010101010201010101" pitchFamily="66" charset="0"/>
              </a:rPr>
              <a:t>2</a:t>
            </a:r>
            <a:r>
              <a:rPr lang="id-ID" dirty="0">
                <a:latin typeface="Monotype Corsiva" panose="03010101010201010101" pitchFamily="66" charset="0"/>
              </a:rPr>
              <a:t>2</a:t>
            </a:r>
            <a:r>
              <a:rPr lang="en-US" dirty="0" smtClean="0">
                <a:latin typeface="Monotype Corsiva" panose="03010101010201010101" pitchFamily="66" charset="0"/>
              </a:rPr>
              <a:t>-0</a:t>
            </a:r>
            <a:r>
              <a:rPr lang="id-ID" dirty="0">
                <a:latin typeface="Monotype Corsiva" panose="03010101010201010101" pitchFamily="66" charset="0"/>
              </a:rPr>
              <a:t>8</a:t>
            </a:r>
            <a:r>
              <a:rPr lang="en-US" dirty="0" smtClean="0">
                <a:latin typeface="Monotype Corsiva" panose="03010101010201010101" pitchFamily="66" charset="0"/>
              </a:rPr>
              <a:t>-1</a:t>
            </a:r>
            <a:r>
              <a:rPr lang="id-ID" dirty="0">
                <a:latin typeface="Monotype Corsiva" panose="03010101010201010101" pitchFamily="66" charset="0"/>
              </a:rPr>
              <a:t>6</a:t>
            </a:r>
            <a:endParaRPr lang="en-US" dirty="0">
              <a:latin typeface="Monotype Corsiva" panose="03010101010201010101" pitchFamily="66" charset="0"/>
            </a:endParaRPr>
          </a:p>
        </p:txBody>
      </p:sp>
      <p:sp>
        <p:nvSpPr>
          <p:cNvPr id="12" name="Rectangle 11"/>
          <p:cNvSpPr/>
          <p:nvPr/>
        </p:nvSpPr>
        <p:spPr>
          <a:xfrm>
            <a:off x="3454778" y="4477479"/>
            <a:ext cx="1182361" cy="646331"/>
          </a:xfrm>
          <a:prstGeom prst="rect">
            <a:avLst/>
          </a:prstGeom>
        </p:spPr>
        <p:txBody>
          <a:bodyPr wrap="square">
            <a:spAutoFit/>
          </a:bodyPr>
          <a:lstStyle/>
          <a:p>
            <a:r>
              <a:rPr lang="id-ID" dirty="0" smtClean="0">
                <a:latin typeface="Monotype Corsiva" panose="03010101010201010101" pitchFamily="66" charset="0"/>
              </a:rPr>
              <a:t>Jakarta</a:t>
            </a:r>
            <a:r>
              <a:rPr lang="en-US" dirty="0" smtClean="0">
                <a:latin typeface="Monotype Corsiva" panose="03010101010201010101" pitchFamily="66" charset="0"/>
              </a:rPr>
              <a:t>, </a:t>
            </a:r>
          </a:p>
          <a:p>
            <a:r>
              <a:rPr lang="en-US" dirty="0" smtClean="0">
                <a:latin typeface="Monotype Corsiva" panose="03010101010201010101" pitchFamily="66" charset="0"/>
              </a:rPr>
              <a:t>2</a:t>
            </a:r>
            <a:r>
              <a:rPr lang="id-ID" dirty="0" smtClean="0">
                <a:latin typeface="Monotype Corsiva" panose="03010101010201010101" pitchFamily="66" charset="0"/>
              </a:rPr>
              <a:t>9</a:t>
            </a:r>
            <a:r>
              <a:rPr lang="en-US" dirty="0" smtClean="0">
                <a:latin typeface="Monotype Corsiva" panose="03010101010201010101" pitchFamily="66" charset="0"/>
              </a:rPr>
              <a:t>-</a:t>
            </a:r>
            <a:r>
              <a:rPr lang="id-ID" dirty="0" smtClean="0">
                <a:latin typeface="Monotype Corsiva" panose="03010101010201010101" pitchFamily="66" charset="0"/>
              </a:rPr>
              <a:t>11</a:t>
            </a:r>
            <a:r>
              <a:rPr lang="en-US" dirty="0" smtClean="0">
                <a:latin typeface="Monotype Corsiva" panose="03010101010201010101" pitchFamily="66" charset="0"/>
              </a:rPr>
              <a:t>-1</a:t>
            </a:r>
            <a:r>
              <a:rPr lang="id-ID" dirty="0">
                <a:latin typeface="Monotype Corsiva" panose="03010101010201010101" pitchFamily="66" charset="0"/>
              </a:rPr>
              <a:t>6</a:t>
            </a:r>
            <a:endParaRPr lang="en-US" dirty="0">
              <a:latin typeface="Monotype Corsiva" panose="03010101010201010101" pitchFamily="66" charset="0"/>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111" y="4126440"/>
            <a:ext cx="2874903" cy="1842603"/>
          </a:xfrm>
          <a:prstGeom prst="rect">
            <a:avLst/>
          </a:prstGeom>
          <a:noFill/>
          <a:ln w="38100">
            <a:solidFill>
              <a:srgbClr val="FFFFFF"/>
            </a:solidFill>
          </a:ln>
        </p:spPr>
      </p:pic>
      <p:pic>
        <p:nvPicPr>
          <p:cNvPr id="3" name="Picture 2"/>
          <p:cNvPicPr>
            <a:picLocks noChangeAspect="1"/>
          </p:cNvPicPr>
          <p:nvPr/>
        </p:nvPicPr>
        <p:blipFill>
          <a:blip r:embed="rId6"/>
          <a:stretch>
            <a:fillRect/>
          </a:stretch>
        </p:blipFill>
        <p:spPr>
          <a:xfrm>
            <a:off x="7620000" y="336492"/>
            <a:ext cx="1274174" cy="835224"/>
          </a:xfrm>
          <a:prstGeom prst="rect">
            <a:avLst/>
          </a:prstGeom>
        </p:spPr>
      </p:pic>
    </p:spTree>
    <p:extLst>
      <p:ext uri="{BB962C8B-B14F-4D97-AF65-F5344CB8AC3E}">
        <p14:creationId xmlns:p14="http://schemas.microsoft.com/office/powerpoint/2010/main" val="2371164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6"/>
          <p:cNvSpPr txBox="1">
            <a:spLocks/>
          </p:cNvSpPr>
          <p:nvPr/>
        </p:nvSpPr>
        <p:spPr>
          <a:xfrm>
            <a:off x="1320800" y="205036"/>
            <a:ext cx="6375400" cy="1600200"/>
          </a:xfrm>
          <a:prstGeom prst="rect">
            <a:avLst/>
          </a:prstGeom>
          <a:noFill/>
          <a:ln w="19050">
            <a:noFill/>
          </a:ln>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OUR QUARTERLY CONFERENCES : Starting on our first anniversary </a:t>
            </a:r>
          </a:p>
          <a:p>
            <a:pPr algn="l"/>
            <a:r>
              <a:rPr lang="en-US" sz="4800" b="1" dirty="0" smtClean="0">
                <a:solidFill>
                  <a:srgbClr val="204696"/>
                </a:solidFill>
                <a:latin typeface="Arial Black" panose="020B0A04020102020204" pitchFamily="34" charset="0"/>
              </a:rPr>
              <a:t>(Aug 2016)</a:t>
            </a:r>
          </a:p>
        </p:txBody>
      </p:sp>
      <p:sp>
        <p:nvSpPr>
          <p:cNvPr id="6" name="AutoShape 4" descr="blob:https://web.whatsapp.com/332f158c-24f0-43b3-bab6-f24dd2df278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7" name="Group 6"/>
          <p:cNvGrpSpPr/>
          <p:nvPr/>
        </p:nvGrpSpPr>
        <p:grpSpPr>
          <a:xfrm>
            <a:off x="155574" y="2057400"/>
            <a:ext cx="7008664" cy="4386542"/>
            <a:chOff x="290532" y="2060281"/>
            <a:chExt cx="7171595" cy="4527645"/>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532" y="2060281"/>
              <a:ext cx="2093916" cy="380712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856" y="2212682"/>
              <a:ext cx="3094397" cy="38588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9876" y="2374886"/>
              <a:ext cx="2794110" cy="395276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6420" y="2689490"/>
              <a:ext cx="2755707" cy="3898436"/>
            </a:xfrm>
            <a:prstGeom prst="rect">
              <a:avLst/>
            </a:prstGeom>
          </p:spPr>
        </p:pic>
      </p:gr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2789332"/>
            <a:ext cx="2744170" cy="3880906"/>
          </a:xfrm>
          <a:prstGeom prst="rect">
            <a:avLst/>
          </a:prstGeom>
        </p:spPr>
      </p:pic>
      <p:pic>
        <p:nvPicPr>
          <p:cNvPr id="5" name="Picture 4"/>
          <p:cNvPicPr>
            <a:picLocks noChangeAspect="1"/>
          </p:cNvPicPr>
          <p:nvPr/>
        </p:nvPicPr>
        <p:blipFill>
          <a:blip r:embed="rId7"/>
          <a:stretch>
            <a:fillRect/>
          </a:stretch>
        </p:blipFill>
        <p:spPr>
          <a:xfrm>
            <a:off x="7696200" y="295994"/>
            <a:ext cx="1274174" cy="835224"/>
          </a:xfrm>
          <a:prstGeom prst="rect">
            <a:avLst/>
          </a:prstGeom>
        </p:spPr>
      </p:pic>
    </p:spTree>
    <p:extLst>
      <p:ext uri="{BB962C8B-B14F-4D97-AF65-F5344CB8AC3E}">
        <p14:creationId xmlns:p14="http://schemas.microsoft.com/office/powerpoint/2010/main" val="1633404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57200"/>
            <a:ext cx="7772401" cy="970450"/>
          </a:xfrm>
        </p:spPr>
        <p:txBody>
          <a:bodyPr>
            <a:normAutofit fontScale="90000"/>
          </a:bodyPr>
          <a:lstStyle/>
          <a:p>
            <a:r>
              <a:rPr lang="en-US" dirty="0" smtClean="0">
                <a:solidFill>
                  <a:srgbClr val="336699"/>
                </a:solidFill>
                <a:latin typeface="Arial Black" panose="020B0A04020102020204" pitchFamily="34" charset="0"/>
              </a:rPr>
              <a:t>6</a:t>
            </a:r>
            <a:r>
              <a:rPr lang="en-US" baseline="30000" dirty="0" smtClean="0">
                <a:solidFill>
                  <a:srgbClr val="336699"/>
                </a:solidFill>
                <a:latin typeface="Arial Black" panose="020B0A04020102020204" pitchFamily="34" charset="0"/>
              </a:rPr>
              <a:t>th</a:t>
            </a:r>
            <a:r>
              <a:rPr lang="en-US" dirty="0">
                <a:solidFill>
                  <a:srgbClr val="336699"/>
                </a:solidFill>
                <a:latin typeface="Arial Black" panose="020B0A04020102020204" pitchFamily="34" charset="0"/>
              </a:rPr>
              <a:t> </a:t>
            </a:r>
            <a:r>
              <a:rPr lang="en-US" smtClean="0">
                <a:solidFill>
                  <a:srgbClr val="336699"/>
                </a:solidFill>
                <a:latin typeface="Arial Black" panose="020B0A04020102020204" pitchFamily="34" charset="0"/>
              </a:rPr>
              <a:t>INDONESIAX </a:t>
            </a:r>
            <a:br>
              <a:rPr lang="en-US" smtClean="0">
                <a:solidFill>
                  <a:srgbClr val="336699"/>
                </a:solidFill>
                <a:latin typeface="Arial Black" panose="020B0A04020102020204" pitchFamily="34" charset="0"/>
              </a:rPr>
            </a:br>
            <a:r>
              <a:rPr lang="en-US" smtClean="0">
                <a:solidFill>
                  <a:srgbClr val="336699"/>
                </a:solidFill>
                <a:latin typeface="Arial Black" panose="020B0A04020102020204" pitchFamily="34" charset="0"/>
              </a:rPr>
              <a:t>CONFERENCE</a:t>
            </a:r>
            <a:r>
              <a:rPr lang="en-US" smtClean="0">
                <a:solidFill>
                  <a:srgbClr val="336699"/>
                </a:solidFill>
                <a:latin typeface="Arial Black" panose="020B0A04020102020204" pitchFamily="34" charset="0"/>
              </a:rPr>
              <a:t> : DEC 4</a:t>
            </a:r>
            <a:r>
              <a:rPr lang="en-US" baseline="30000" smtClean="0">
                <a:solidFill>
                  <a:srgbClr val="336699"/>
                </a:solidFill>
                <a:latin typeface="Arial Black" panose="020B0A04020102020204" pitchFamily="34" charset="0"/>
              </a:rPr>
              <a:t>TH</a:t>
            </a:r>
            <a:r>
              <a:rPr lang="en-US" smtClean="0">
                <a:solidFill>
                  <a:srgbClr val="336699"/>
                </a:solidFill>
                <a:latin typeface="Arial Black" panose="020B0A04020102020204" pitchFamily="34" charset="0"/>
              </a:rPr>
              <a:t>, </a:t>
            </a:r>
            <a:r>
              <a:rPr lang="en-US" dirty="0" smtClean="0">
                <a:solidFill>
                  <a:srgbClr val="336699"/>
                </a:solidFill>
                <a:latin typeface="Arial Black" panose="020B0A04020102020204" pitchFamily="34" charset="0"/>
              </a:rPr>
              <a:t>2017</a:t>
            </a:r>
            <a:endParaRPr lang="en-US" dirty="0">
              <a:solidFill>
                <a:srgbClr val="336699"/>
              </a:solidFill>
              <a:latin typeface="Arial Black" panose="020B0A04020102020204" pitchFamily="34" charset="0"/>
            </a:endParaRPr>
          </a:p>
        </p:txBody>
      </p:sp>
      <p:pic>
        <p:nvPicPr>
          <p:cNvPr id="6" name="Content Placeholder 5"/>
          <p:cNvPicPr>
            <a:picLocks noGrp="1" noChangeAspect="1"/>
          </p:cNvPicPr>
          <p:nvPr>
            <p:ph idx="1"/>
          </p:nvPr>
        </p:nvPicPr>
        <p:blipFill>
          <a:blip r:embed="rId2"/>
          <a:stretch>
            <a:fillRect/>
          </a:stretch>
        </p:blipFill>
        <p:spPr>
          <a:xfrm>
            <a:off x="2971800" y="1600200"/>
            <a:ext cx="3585740" cy="5071545"/>
          </a:xfrm>
          <a:prstGeom prst="rect">
            <a:avLst/>
          </a:prstGeom>
        </p:spPr>
      </p:pic>
      <p:pic>
        <p:nvPicPr>
          <p:cNvPr id="3" name="Picture 2"/>
          <p:cNvPicPr>
            <a:picLocks noChangeAspect="1"/>
          </p:cNvPicPr>
          <p:nvPr/>
        </p:nvPicPr>
        <p:blipFill>
          <a:blip r:embed="rId3"/>
          <a:stretch>
            <a:fillRect/>
          </a:stretch>
        </p:blipFill>
        <p:spPr>
          <a:xfrm>
            <a:off x="8001000" y="39588"/>
            <a:ext cx="1274174" cy="835224"/>
          </a:xfrm>
          <a:prstGeom prst="rect">
            <a:avLst/>
          </a:prstGeom>
        </p:spPr>
      </p:pic>
    </p:spTree>
    <p:extLst>
      <p:ext uri="{BB962C8B-B14F-4D97-AF65-F5344CB8AC3E}">
        <p14:creationId xmlns:p14="http://schemas.microsoft.com/office/powerpoint/2010/main" val="13529131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075043" y="2101466"/>
            <a:ext cx="2819400" cy="2250142"/>
            <a:chOff x="476250" y="1685104"/>
            <a:chExt cx="2438399" cy="2192043"/>
          </a:xfrm>
        </p:grpSpPr>
        <p:sp>
          <p:nvSpPr>
            <p:cNvPr id="8" name="Rectangle 7"/>
            <p:cNvSpPr/>
            <p:nvPr/>
          </p:nvSpPr>
          <p:spPr>
            <a:xfrm>
              <a:off x="1221976" y="3517351"/>
              <a:ext cx="1012334" cy="359796"/>
            </a:xfrm>
            <a:prstGeom prst="rect">
              <a:avLst/>
            </a:prstGeom>
          </p:spPr>
          <p:txBody>
            <a:bodyPr wrap="none">
              <a:spAutoFit/>
            </a:bodyPr>
            <a:lstStyle/>
            <a:p>
              <a:pPr algn="ctr"/>
              <a:r>
                <a:rPr lang="en-US" dirty="0">
                  <a:latin typeface="Monotype Corsiva" panose="03010101010201010101" pitchFamily="66" charset="0"/>
                </a:rPr>
                <a:t>Visit to </a:t>
              </a:r>
              <a:r>
                <a:rPr lang="en-US" dirty="0" smtClean="0">
                  <a:latin typeface="Monotype Corsiva" panose="03010101010201010101" pitchFamily="66" charset="0"/>
                </a:rPr>
                <a:t>edX</a:t>
              </a:r>
              <a:endParaRPr lang="en-US" dirty="0">
                <a:latin typeface="Monotype Corsiva" panose="03010101010201010101" pitchFamily="66" charset="0"/>
              </a:endParaRPr>
            </a:p>
          </p:txBody>
        </p:sp>
        <p:pic>
          <p:nvPicPr>
            <p:cNvPr id="10" name="Content Placeholder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6250" y="1685104"/>
              <a:ext cx="2438399" cy="1821000"/>
            </a:xfrm>
            <a:prstGeom prst="rect">
              <a:avLst/>
            </a:prstGeom>
            <a:ln w="19050">
              <a:solidFill>
                <a:srgbClr val="0070C0"/>
              </a:solidFill>
            </a:ln>
            <a:effectLst>
              <a:outerShdw blurRad="292100" dist="139700" dir="2700000" algn="tl" rotWithShape="0">
                <a:srgbClr val="333333">
                  <a:alpha val="65000"/>
                </a:srgbClr>
              </a:outerShdw>
            </a:effectLst>
          </p:spPr>
        </p:pic>
      </p:grpSp>
      <p:grpSp>
        <p:nvGrpSpPr>
          <p:cNvPr id="2" name="Group 1"/>
          <p:cNvGrpSpPr/>
          <p:nvPr/>
        </p:nvGrpSpPr>
        <p:grpSpPr>
          <a:xfrm>
            <a:off x="5208581" y="2101466"/>
            <a:ext cx="3169822" cy="2451152"/>
            <a:chOff x="4204739" y="2872810"/>
            <a:chExt cx="4102394" cy="3694240"/>
          </a:xfrm>
        </p:grpSpPr>
        <p:sp>
          <p:nvSpPr>
            <p:cNvPr id="14" name="Rectangle 13"/>
            <p:cNvSpPr/>
            <p:nvPr/>
          </p:nvSpPr>
          <p:spPr>
            <a:xfrm>
              <a:off x="4204739" y="5592936"/>
              <a:ext cx="4102394" cy="974114"/>
            </a:xfrm>
            <a:prstGeom prst="rect">
              <a:avLst/>
            </a:prstGeom>
          </p:spPr>
          <p:txBody>
            <a:bodyPr wrap="square">
              <a:spAutoFit/>
            </a:bodyPr>
            <a:lstStyle/>
            <a:p>
              <a:pPr algn="ctr"/>
              <a:r>
                <a:rPr lang="en-US" dirty="0">
                  <a:latin typeface="Monotype Corsiva" panose="03010101010201010101" pitchFamily="66" charset="0"/>
                </a:rPr>
                <a:t>With </a:t>
              </a:r>
              <a:r>
                <a:rPr lang="en-US" dirty="0" smtClean="0">
                  <a:latin typeface="Monotype Corsiva" panose="03010101010201010101" pitchFamily="66" charset="0"/>
                </a:rPr>
                <a:t>Minister Muhammad Nasir</a:t>
              </a:r>
            </a:p>
            <a:p>
              <a:endParaRPr lang="en-US" dirty="0">
                <a:latin typeface="Monotype Corsiva" panose="03010101010201010101" pitchFamily="66" charset="0"/>
              </a:endParaRPr>
            </a:p>
          </p:txBody>
        </p:sp>
        <p:grpSp>
          <p:nvGrpSpPr>
            <p:cNvPr id="15" name="Group 14"/>
            <p:cNvGrpSpPr/>
            <p:nvPr/>
          </p:nvGrpSpPr>
          <p:grpSpPr>
            <a:xfrm>
              <a:off x="4501290" y="2872810"/>
              <a:ext cx="3550496" cy="2639572"/>
              <a:chOff x="457200" y="2497486"/>
              <a:chExt cx="3653086" cy="3137298"/>
            </a:xfrm>
          </p:grpSpPr>
          <p:sp>
            <p:nvSpPr>
              <p:cNvPr id="16" name="Rectangle 15"/>
              <p:cNvSpPr/>
              <p:nvPr/>
            </p:nvSpPr>
            <p:spPr>
              <a:xfrm>
                <a:off x="457200" y="4514627"/>
                <a:ext cx="3329902" cy="461665"/>
              </a:xfrm>
              <a:prstGeom prst="rect">
                <a:avLst/>
              </a:prstGeom>
            </p:spPr>
            <p:txBody>
              <a:bodyPr wrap="square">
                <a:spAutoFit/>
              </a:bodyPr>
              <a:lstStyle/>
              <a:p>
                <a:pPr algn="ctr"/>
                <a:r>
                  <a:rPr lang="en-US" sz="1200" dirty="0">
                    <a:solidFill>
                      <a:schemeClr val="bg1">
                        <a:lumMod val="50000"/>
                      </a:schemeClr>
                    </a:solidFill>
                    <a:latin typeface="Monotype Corsiva" panose="03010101010201010101" pitchFamily="66" charset="0"/>
                  </a:rPr>
                  <a:t>With the </a:t>
                </a:r>
                <a:r>
                  <a:rPr lang="en-US" sz="1200" dirty="0" smtClean="0">
                    <a:solidFill>
                      <a:schemeClr val="bg1">
                        <a:lumMod val="50000"/>
                      </a:schemeClr>
                    </a:solidFill>
                    <a:latin typeface="Monotype Corsiva" panose="03010101010201010101" pitchFamily="66" charset="0"/>
                  </a:rPr>
                  <a:t>Minister </a:t>
                </a:r>
                <a:r>
                  <a:rPr lang="en-US" sz="1200" dirty="0">
                    <a:solidFill>
                      <a:schemeClr val="bg1">
                        <a:lumMod val="50000"/>
                      </a:schemeClr>
                    </a:solidFill>
                    <a:latin typeface="Monotype Corsiva" panose="03010101010201010101" pitchFamily="66" charset="0"/>
                  </a:rPr>
                  <a:t>of </a:t>
                </a:r>
                <a:r>
                  <a:rPr lang="en-US" sz="1200" dirty="0" smtClean="0">
                    <a:solidFill>
                      <a:schemeClr val="bg1">
                        <a:lumMod val="50000"/>
                      </a:schemeClr>
                    </a:solidFill>
                    <a:latin typeface="Monotype Corsiva" panose="03010101010201010101" pitchFamily="66" charset="0"/>
                  </a:rPr>
                  <a:t>Research, Technology and Higher Education Indonesia, Mr</a:t>
                </a:r>
                <a:r>
                  <a:rPr lang="en-US" sz="1200" dirty="0">
                    <a:solidFill>
                      <a:schemeClr val="bg1">
                        <a:lumMod val="50000"/>
                      </a:schemeClr>
                    </a:solidFill>
                    <a:latin typeface="Monotype Corsiva" panose="03010101010201010101" pitchFamily="66" charset="0"/>
                  </a:rPr>
                  <a:t>. Muhammad Nasir</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2497486"/>
                <a:ext cx="3653086" cy="3137298"/>
              </a:xfrm>
              <a:prstGeom prst="rect">
                <a:avLst/>
              </a:prstGeom>
              <a:ln w="19050">
                <a:solidFill>
                  <a:srgbClr val="0070C0"/>
                </a:solidFill>
              </a:ln>
              <a:effectLst>
                <a:outerShdw blurRad="292100" dist="139700" dir="2700000" algn="tl" rotWithShape="0">
                  <a:srgbClr val="333333">
                    <a:alpha val="65000"/>
                  </a:srgbClr>
                </a:outerShdw>
              </a:effectLst>
            </p:spPr>
          </p:pic>
        </p:grpSp>
      </p:grpSp>
      <p:grpSp>
        <p:nvGrpSpPr>
          <p:cNvPr id="3" name="Group 2"/>
          <p:cNvGrpSpPr/>
          <p:nvPr/>
        </p:nvGrpSpPr>
        <p:grpSpPr>
          <a:xfrm>
            <a:off x="1112846" y="4470320"/>
            <a:ext cx="2819399" cy="2377520"/>
            <a:chOff x="530900" y="2895600"/>
            <a:chExt cx="3701799" cy="3410690"/>
          </a:xfrm>
        </p:grpSpPr>
        <p:pic>
          <p:nvPicPr>
            <p:cNvPr id="18" name="Picture 2" descr="D:\Winda\File Sekretaris\File IndonesiaX\Library Whatsapp\WA Photos\IMG-20150623-WA0002.jpg"/>
            <p:cNvPicPr>
              <a:picLocks noChangeAspect="1" noChangeArrowheads="1"/>
            </p:cNvPicPr>
            <p:nvPr/>
          </p:nvPicPr>
          <p:blipFill>
            <a:blip r:embed="rId4" cstate="screen">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530900" y="2895600"/>
              <a:ext cx="3701799" cy="2483491"/>
            </a:xfrm>
            <a:prstGeom prst="rect">
              <a:avLst/>
            </a:prstGeom>
            <a:ln w="19050">
              <a:solidFill>
                <a:srgbClr val="0070C0"/>
              </a:solidFill>
            </a:ln>
            <a:effectLst>
              <a:outerShdw blurRad="292100" dist="139700" dir="2700000" algn="tl" rotWithShape="0">
                <a:srgbClr val="333333">
                  <a:alpha val="65000"/>
                </a:srgbClr>
              </a:outerShdw>
            </a:effectLst>
            <a:extLst/>
          </p:spPr>
        </p:pic>
        <p:sp>
          <p:nvSpPr>
            <p:cNvPr id="19" name="Rectangle 18"/>
            <p:cNvSpPr/>
            <p:nvPr/>
          </p:nvSpPr>
          <p:spPr>
            <a:xfrm>
              <a:off x="741069" y="5379091"/>
              <a:ext cx="3182193" cy="927199"/>
            </a:xfrm>
            <a:prstGeom prst="rect">
              <a:avLst/>
            </a:prstGeom>
          </p:spPr>
          <p:txBody>
            <a:bodyPr wrap="square">
              <a:spAutoFit/>
            </a:bodyPr>
            <a:lstStyle/>
            <a:p>
              <a:pPr algn="ctr"/>
              <a:r>
                <a:rPr lang="en-US" dirty="0" smtClean="0">
                  <a:latin typeface="Monotype Corsiva" panose="03010101010201010101" pitchFamily="66" charset="0"/>
                </a:rPr>
                <a:t>Meeting with University </a:t>
              </a:r>
            </a:p>
            <a:p>
              <a:pPr algn="ctr"/>
              <a:r>
                <a:rPr lang="en-US" dirty="0" smtClean="0">
                  <a:latin typeface="Monotype Corsiva" panose="03010101010201010101" pitchFamily="66" charset="0"/>
                </a:rPr>
                <a:t>of Indonesia </a:t>
              </a:r>
              <a:endParaRPr lang="en-US" dirty="0">
                <a:latin typeface="Monotype Corsiva" panose="03010101010201010101" pitchFamily="66" charset="0"/>
              </a:endParaRPr>
            </a:p>
          </p:txBody>
        </p:sp>
      </p:grpSp>
      <p:grpSp>
        <p:nvGrpSpPr>
          <p:cNvPr id="20" name="Group 19"/>
          <p:cNvGrpSpPr/>
          <p:nvPr/>
        </p:nvGrpSpPr>
        <p:grpSpPr>
          <a:xfrm>
            <a:off x="5319284" y="4470320"/>
            <a:ext cx="2948415" cy="2207039"/>
            <a:chOff x="4327434" y="829565"/>
            <a:chExt cx="4085686" cy="2312825"/>
          </a:xfrm>
        </p:grpSpPr>
        <p:sp>
          <p:nvSpPr>
            <p:cNvPr id="21" name="Rectangle 20"/>
            <p:cNvSpPr/>
            <p:nvPr/>
          </p:nvSpPr>
          <p:spPr>
            <a:xfrm>
              <a:off x="4327434" y="2755355"/>
              <a:ext cx="4085686" cy="387035"/>
            </a:xfrm>
            <a:prstGeom prst="rect">
              <a:avLst/>
            </a:prstGeom>
          </p:spPr>
          <p:txBody>
            <a:bodyPr wrap="square">
              <a:spAutoFit/>
            </a:bodyPr>
            <a:lstStyle/>
            <a:p>
              <a:pPr algn="ctr"/>
              <a:r>
                <a:rPr lang="en-US" dirty="0" smtClean="0">
                  <a:latin typeface="Monotype Corsiva" panose="03010101010201010101" pitchFamily="66" charset="0"/>
                </a:rPr>
                <a:t>MoU Signing ceremony with ITB</a:t>
              </a:r>
              <a:endParaRPr lang="en-US" dirty="0">
                <a:latin typeface="Monotype Corsiva" panose="03010101010201010101" pitchFamily="66" charset="0"/>
              </a:endParaRPr>
            </a:p>
          </p:txBody>
        </p:sp>
        <p:pic>
          <p:nvPicPr>
            <p:cNvPr id="22" name="Picture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98591" y="829565"/>
              <a:ext cx="3770912" cy="1855798"/>
            </a:xfrm>
            <a:prstGeom prst="rect">
              <a:avLst/>
            </a:prstGeom>
            <a:ln w="19050">
              <a:solidFill>
                <a:srgbClr val="0070C0"/>
              </a:solidFill>
            </a:ln>
            <a:effectLst>
              <a:outerShdw blurRad="292100" dist="139700" dir="2700000" algn="tl" rotWithShape="0">
                <a:srgbClr val="333333">
                  <a:alpha val="65000"/>
                </a:srgbClr>
              </a:outerShdw>
            </a:effectLst>
          </p:spPr>
        </p:pic>
      </p:grpSp>
      <p:sp>
        <p:nvSpPr>
          <p:cNvPr id="25" name="Title 6"/>
          <p:cNvSpPr txBox="1">
            <a:spLocks/>
          </p:cNvSpPr>
          <p:nvPr/>
        </p:nvSpPr>
        <p:spPr>
          <a:xfrm>
            <a:off x="1399119" y="227994"/>
            <a:ext cx="8077200" cy="1437962"/>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HOW WE EVOLVE</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Tree>
    <p:extLst>
      <p:ext uri="{BB962C8B-B14F-4D97-AF65-F5344CB8AC3E}">
        <p14:creationId xmlns:p14="http://schemas.microsoft.com/office/powerpoint/2010/main" val="8551298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677083" y="1524000"/>
            <a:ext cx="3628717" cy="2514600"/>
            <a:chOff x="484839" y="2872811"/>
            <a:chExt cx="3877012" cy="3763724"/>
          </a:xfrm>
        </p:grpSpPr>
        <p:sp>
          <p:nvSpPr>
            <p:cNvPr id="13" name="Rectangle 12"/>
            <p:cNvSpPr/>
            <p:nvPr/>
          </p:nvSpPr>
          <p:spPr>
            <a:xfrm>
              <a:off x="484839" y="5669140"/>
              <a:ext cx="3877012" cy="967395"/>
            </a:xfrm>
            <a:prstGeom prst="rect">
              <a:avLst/>
            </a:prstGeom>
          </p:spPr>
          <p:txBody>
            <a:bodyPr wrap="square">
              <a:spAutoFit/>
            </a:bodyPr>
            <a:lstStyle/>
            <a:p>
              <a:pPr algn="ctr"/>
              <a:r>
                <a:rPr lang="en-US" dirty="0">
                  <a:latin typeface="Monotype Corsiva" panose="03010101010201010101" pitchFamily="66" charset="0"/>
                </a:rPr>
                <a:t>With the </a:t>
              </a:r>
              <a:r>
                <a:rPr lang="en-US" dirty="0" smtClean="0">
                  <a:latin typeface="Monotype Corsiva" panose="03010101010201010101" pitchFamily="66" charset="0"/>
                </a:rPr>
                <a:t>President Director of BNI, </a:t>
              </a:r>
            </a:p>
            <a:p>
              <a:pPr algn="ctr"/>
              <a:r>
                <a:rPr lang="en-US" dirty="0" smtClean="0">
                  <a:latin typeface="Monotype Corsiva" panose="03010101010201010101" pitchFamily="66" charset="0"/>
                </a:rPr>
                <a:t>Mr. Achmad Baiquni</a:t>
              </a:r>
              <a:endParaRPr lang="en-US" dirty="0">
                <a:latin typeface="Monotype Corsiva" panose="03010101010201010101" pitchFamily="66" charset="0"/>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928" y="2872811"/>
              <a:ext cx="3476474" cy="2746252"/>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 name="Group 3"/>
          <p:cNvGrpSpPr/>
          <p:nvPr/>
        </p:nvGrpSpPr>
        <p:grpSpPr>
          <a:xfrm>
            <a:off x="668594" y="4151034"/>
            <a:ext cx="3228678" cy="2549225"/>
            <a:chOff x="3720268" y="1303220"/>
            <a:chExt cx="3228678" cy="2549225"/>
          </a:xfrm>
        </p:grpSpPr>
        <p:pic>
          <p:nvPicPr>
            <p:cNvPr id="1026" name="Picture 2" descr="D:\Winda\File Sekretaris\File IndonesiaX\Administration\Library Whatsapp\WA Photos\IMG-20160601-WA0007.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58379" y="1303220"/>
              <a:ext cx="3190567" cy="1848928"/>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ectangle 14"/>
            <p:cNvSpPr/>
            <p:nvPr/>
          </p:nvSpPr>
          <p:spPr>
            <a:xfrm>
              <a:off x="3720268" y="3206114"/>
              <a:ext cx="3217606" cy="646331"/>
            </a:xfrm>
            <a:prstGeom prst="rect">
              <a:avLst/>
            </a:prstGeom>
          </p:spPr>
          <p:txBody>
            <a:bodyPr wrap="square">
              <a:spAutoFit/>
            </a:bodyPr>
            <a:lstStyle/>
            <a:p>
              <a:pPr algn="ctr"/>
              <a:r>
                <a:rPr lang="en-US" dirty="0">
                  <a:latin typeface="Monotype Corsiva" panose="03010101010201010101" pitchFamily="66" charset="0"/>
                </a:rPr>
                <a:t>With </a:t>
              </a:r>
              <a:r>
                <a:rPr lang="en-US" dirty="0" smtClean="0">
                  <a:latin typeface="Monotype Corsiva" panose="03010101010201010101" pitchFamily="66" charset="0"/>
                </a:rPr>
                <a:t>Governor of Bank Indonesia, Mr</a:t>
              </a:r>
              <a:r>
                <a:rPr lang="en-US" dirty="0">
                  <a:latin typeface="Monotype Corsiva" panose="03010101010201010101" pitchFamily="66" charset="0"/>
                </a:rPr>
                <a:t>. Agus D.W. </a:t>
              </a:r>
              <a:r>
                <a:rPr lang="en-US" dirty="0" smtClean="0">
                  <a:latin typeface="Monotype Corsiva" panose="03010101010201010101" pitchFamily="66" charset="0"/>
                </a:rPr>
                <a:t>Martowardojo</a:t>
              </a:r>
            </a:p>
          </p:txBody>
        </p:sp>
      </p:grpSp>
      <p:sp>
        <p:nvSpPr>
          <p:cNvPr id="16" name="Rectangle 15"/>
          <p:cNvSpPr/>
          <p:nvPr/>
        </p:nvSpPr>
        <p:spPr>
          <a:xfrm>
            <a:off x="4724400" y="6039811"/>
            <a:ext cx="3843184" cy="646331"/>
          </a:xfrm>
          <a:prstGeom prst="rect">
            <a:avLst/>
          </a:prstGeom>
        </p:spPr>
        <p:txBody>
          <a:bodyPr wrap="square">
            <a:spAutoFit/>
          </a:bodyPr>
          <a:lstStyle/>
          <a:p>
            <a:pPr algn="ctr"/>
            <a:r>
              <a:rPr lang="en-US" dirty="0">
                <a:latin typeface="Monotype Corsiva" panose="03010101010201010101" pitchFamily="66" charset="0"/>
              </a:rPr>
              <a:t>With </a:t>
            </a:r>
            <a:r>
              <a:rPr lang="en-US" dirty="0" smtClean="0">
                <a:latin typeface="Monotype Corsiva" panose="03010101010201010101" pitchFamily="66" charset="0"/>
              </a:rPr>
              <a:t>the Chairman of Indonesia Financial Services Authority , Mr. Muliaman Hadad</a:t>
            </a:r>
            <a:endParaRPr lang="en-US" dirty="0">
              <a:latin typeface="Monotype Corsiva" panose="03010101010201010101" pitchFamily="66" charset="0"/>
            </a:endParaRPr>
          </a:p>
        </p:txBody>
      </p:sp>
      <p:grpSp>
        <p:nvGrpSpPr>
          <p:cNvPr id="2" name="Group 1"/>
          <p:cNvGrpSpPr/>
          <p:nvPr/>
        </p:nvGrpSpPr>
        <p:grpSpPr>
          <a:xfrm>
            <a:off x="586556" y="1524000"/>
            <a:ext cx="3375844" cy="2521177"/>
            <a:chOff x="806036" y="1324879"/>
            <a:chExt cx="3375844" cy="2521177"/>
          </a:xfrm>
        </p:grpSpPr>
        <p:pic>
          <p:nvPicPr>
            <p:cNvPr id="1028" name="Picture 4" descr="D:\Winda\File Sekretaris\File IndonesiaX\Administration\Library Whatsapp\WA Photos\IMG-20160518-WA0018.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4400" y="1324879"/>
              <a:ext cx="3224980" cy="1834812"/>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7" name="Rectangle 16"/>
            <p:cNvSpPr/>
            <p:nvPr/>
          </p:nvSpPr>
          <p:spPr>
            <a:xfrm>
              <a:off x="806036" y="3199725"/>
              <a:ext cx="3375844" cy="646331"/>
            </a:xfrm>
            <a:prstGeom prst="rect">
              <a:avLst/>
            </a:prstGeom>
          </p:spPr>
          <p:txBody>
            <a:bodyPr wrap="square">
              <a:spAutoFit/>
            </a:bodyPr>
            <a:lstStyle/>
            <a:p>
              <a:pPr algn="ctr"/>
              <a:r>
                <a:rPr lang="en-US" dirty="0">
                  <a:latin typeface="Monotype Corsiva" panose="03010101010201010101" pitchFamily="66" charset="0"/>
                </a:rPr>
                <a:t>With </a:t>
              </a:r>
              <a:r>
                <a:rPr lang="en-US" dirty="0" smtClean="0">
                  <a:latin typeface="Monotype Corsiva" panose="03010101010201010101" pitchFamily="66" charset="0"/>
                </a:rPr>
                <a:t>the President Director of Indonesia Stock Exchange, Mr. Tito </a:t>
              </a:r>
              <a:r>
                <a:rPr lang="en-US" dirty="0">
                  <a:latin typeface="Monotype Corsiva" panose="03010101010201010101" pitchFamily="66" charset="0"/>
                </a:rPr>
                <a:t> S</a:t>
              </a:r>
            </a:p>
          </p:txBody>
        </p:sp>
      </p:grpSp>
      <p:sp>
        <p:nvSpPr>
          <p:cNvPr id="18" name="Title 6"/>
          <p:cNvSpPr txBox="1">
            <a:spLocks/>
          </p:cNvSpPr>
          <p:nvPr/>
        </p:nvSpPr>
        <p:spPr>
          <a:xfrm>
            <a:off x="1371600" y="237528"/>
            <a:ext cx="8077200" cy="1437962"/>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HOW WE EVOLVE</a:t>
            </a: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pic>
        <p:nvPicPr>
          <p:cNvPr id="6" name="Picture 5"/>
          <p:cNvPicPr>
            <a:picLocks noChangeAspect="1"/>
          </p:cNvPicPr>
          <p:nvPr/>
        </p:nvPicPr>
        <p:blipFill>
          <a:blip r:embed="rId6"/>
          <a:stretch>
            <a:fillRect/>
          </a:stretch>
        </p:blipFill>
        <p:spPr>
          <a:xfrm>
            <a:off x="4883077" y="4151034"/>
            <a:ext cx="3564127" cy="1856217"/>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75627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680464" y="3645087"/>
            <a:ext cx="3628717" cy="646331"/>
          </a:xfrm>
          <a:prstGeom prst="rect">
            <a:avLst/>
          </a:prstGeom>
        </p:spPr>
        <p:txBody>
          <a:bodyPr wrap="square">
            <a:spAutoFit/>
          </a:bodyPr>
          <a:lstStyle/>
          <a:p>
            <a:pPr algn="ctr"/>
            <a:r>
              <a:rPr lang="id-ID" dirty="0" smtClean="0">
                <a:latin typeface="Monotype Corsiva" panose="03010101010201010101" pitchFamily="66" charset="0"/>
              </a:rPr>
              <a:t>MOU Signing ceremony with </a:t>
            </a:r>
          </a:p>
          <a:p>
            <a:pPr algn="ctr"/>
            <a:r>
              <a:rPr lang="id-ID" dirty="0" smtClean="0">
                <a:latin typeface="Monotype Corsiva" panose="03010101010201010101" pitchFamily="66" charset="0"/>
              </a:rPr>
              <a:t>FPSB Indonesia</a:t>
            </a:r>
            <a:endParaRPr lang="en-US" dirty="0">
              <a:latin typeface="Monotype Corsiva" panose="03010101010201010101" pitchFamily="66" charset="0"/>
            </a:endParaRPr>
          </a:p>
        </p:txBody>
      </p:sp>
      <p:sp>
        <p:nvSpPr>
          <p:cNvPr id="17" name="Rectangle 16"/>
          <p:cNvSpPr/>
          <p:nvPr/>
        </p:nvSpPr>
        <p:spPr>
          <a:xfrm>
            <a:off x="538006" y="3645087"/>
            <a:ext cx="3786159" cy="646331"/>
          </a:xfrm>
          <a:prstGeom prst="rect">
            <a:avLst/>
          </a:prstGeom>
        </p:spPr>
        <p:txBody>
          <a:bodyPr wrap="square">
            <a:spAutoFit/>
          </a:bodyPr>
          <a:lstStyle/>
          <a:p>
            <a:pPr algn="ctr"/>
            <a:r>
              <a:rPr lang="id-ID" dirty="0" smtClean="0">
                <a:latin typeface="Monotype Corsiva" panose="03010101010201010101" pitchFamily="66" charset="0"/>
              </a:rPr>
              <a:t>MOU Signing ceremony with Badan Nasional Penanggulangan Bencana (BNPB)</a:t>
            </a:r>
            <a:endParaRPr lang="en-US" dirty="0">
              <a:latin typeface="Monotype Corsiva" panose="03010101010201010101" pitchFamily="66" charset="0"/>
            </a:endParaRPr>
          </a:p>
        </p:txBody>
      </p:sp>
      <p:sp>
        <p:nvSpPr>
          <p:cNvPr id="18" name="Title 6"/>
          <p:cNvSpPr txBox="1">
            <a:spLocks/>
          </p:cNvSpPr>
          <p:nvPr/>
        </p:nvSpPr>
        <p:spPr>
          <a:xfrm>
            <a:off x="1371600" y="195336"/>
            <a:ext cx="8077200" cy="1437962"/>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HOW WE EVOLVE</a:t>
            </a: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2151280"/>
            <a:ext cx="2423772" cy="13628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2161" y="2151280"/>
            <a:ext cx="2468521" cy="1387961"/>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8578" y="4487207"/>
            <a:ext cx="2423772" cy="1362800"/>
          </a:xfrm>
          <a:prstGeom prst="rect">
            <a:avLst/>
          </a:prstGeom>
        </p:spPr>
      </p:pic>
      <p:sp>
        <p:nvSpPr>
          <p:cNvPr id="4" name="TextBox 3"/>
          <p:cNvSpPr txBox="1"/>
          <p:nvPr/>
        </p:nvSpPr>
        <p:spPr>
          <a:xfrm>
            <a:off x="2667000" y="5980041"/>
            <a:ext cx="3562165" cy="646331"/>
          </a:xfrm>
          <a:prstGeom prst="rect">
            <a:avLst/>
          </a:prstGeom>
          <a:noFill/>
        </p:spPr>
        <p:txBody>
          <a:bodyPr wrap="square" rtlCol="0">
            <a:spAutoFit/>
          </a:bodyPr>
          <a:lstStyle/>
          <a:p>
            <a:pPr algn="ctr"/>
            <a:r>
              <a:rPr lang="en-US" dirty="0" smtClean="0">
                <a:latin typeface="Monotype Corsiva" panose="03010101010201010101" pitchFamily="66" charset="0"/>
              </a:rPr>
              <a:t>With founder </a:t>
            </a:r>
            <a:r>
              <a:rPr lang="en-US" dirty="0" err="1" smtClean="0">
                <a:latin typeface="Monotype Corsiva" panose="03010101010201010101" pitchFamily="66" charset="0"/>
              </a:rPr>
              <a:t>Markplus</a:t>
            </a:r>
            <a:r>
              <a:rPr lang="en-US" dirty="0" smtClean="0">
                <a:latin typeface="Monotype Corsiva" panose="03010101010201010101" pitchFamily="66" charset="0"/>
              </a:rPr>
              <a:t>. </a:t>
            </a:r>
            <a:r>
              <a:rPr lang="en-US" dirty="0" err="1" smtClean="0">
                <a:latin typeface="Monotype Corsiva" panose="03010101010201010101" pitchFamily="66" charset="0"/>
              </a:rPr>
              <a:t>Inc</a:t>
            </a:r>
            <a:r>
              <a:rPr lang="en-US" dirty="0" smtClean="0">
                <a:latin typeface="Monotype Corsiva" panose="03010101010201010101" pitchFamily="66" charset="0"/>
              </a:rPr>
              <a:t>, Mr. </a:t>
            </a:r>
            <a:r>
              <a:rPr lang="en-US" dirty="0" err="1" smtClean="0">
                <a:latin typeface="Monotype Corsiva" panose="03010101010201010101" pitchFamily="66" charset="0"/>
              </a:rPr>
              <a:t>Hermawan</a:t>
            </a:r>
            <a:r>
              <a:rPr lang="en-US" dirty="0" smtClean="0">
                <a:latin typeface="Monotype Corsiva" panose="03010101010201010101" pitchFamily="66" charset="0"/>
              </a:rPr>
              <a:t> </a:t>
            </a:r>
            <a:r>
              <a:rPr lang="en-US" dirty="0" err="1" smtClean="0">
                <a:latin typeface="Monotype Corsiva" panose="03010101010201010101" pitchFamily="66" charset="0"/>
              </a:rPr>
              <a:t>Kartajaya</a:t>
            </a:r>
            <a:r>
              <a:rPr lang="en-US" dirty="0" smtClean="0">
                <a:latin typeface="Monotype Corsiva" panose="03010101010201010101" pitchFamily="66" charset="0"/>
              </a:rPr>
              <a:t> </a:t>
            </a:r>
            <a:endParaRPr lang="en-US" dirty="0">
              <a:latin typeface="Monotype Corsiva" panose="03010101010201010101" pitchFamily="66" charset="0"/>
            </a:endParaRPr>
          </a:p>
        </p:txBody>
      </p:sp>
    </p:spTree>
    <p:extLst>
      <p:ext uri="{BB962C8B-B14F-4D97-AF65-F5344CB8AC3E}">
        <p14:creationId xmlns:p14="http://schemas.microsoft.com/office/powerpoint/2010/main" val="1786406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p:cNvSpPr>
          <p:nvPr/>
        </p:nvSpPr>
        <p:spPr>
          <a:xfrm>
            <a:off x="1524000" y="343584"/>
            <a:ext cx="7094026" cy="1256616"/>
          </a:xfrm>
          <a:prstGeom prst="rect">
            <a:avLst/>
          </a:prstGeom>
          <a:noFill/>
          <a:ln w="19050">
            <a:noFill/>
          </a:ln>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WHY MOOC FOR INDONESIA</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sp>
        <p:nvSpPr>
          <p:cNvPr id="9" name="Content Placeholder 2"/>
          <p:cNvSpPr>
            <a:spLocks noGrp="1"/>
          </p:cNvSpPr>
          <p:nvPr>
            <p:ph idx="1"/>
          </p:nvPr>
        </p:nvSpPr>
        <p:spPr>
          <a:xfrm>
            <a:off x="355600" y="2590800"/>
            <a:ext cx="4419600" cy="3548743"/>
          </a:xfrm>
          <a:ln>
            <a:solidFill>
              <a:schemeClr val="accent6">
                <a:lumMod val="40000"/>
                <a:lumOff val="60000"/>
              </a:schemeClr>
            </a:solidFill>
          </a:ln>
        </p:spPr>
        <p:txBody>
          <a:bodyPr anchor="t">
            <a:noAutofit/>
          </a:bodyPr>
          <a:lstStyle/>
          <a:p>
            <a:pPr algn="just">
              <a:spcBef>
                <a:spcPts val="0"/>
              </a:spcBef>
              <a:buFontTx/>
              <a:buChar char="-"/>
            </a:pPr>
            <a:r>
              <a:rPr lang="id-ID" sz="1600" dirty="0" smtClean="0">
                <a:solidFill>
                  <a:schemeClr val="tx1"/>
                </a:solidFill>
                <a:cs typeface="Arial" panose="020B0604020202020204" pitchFamily="34" charset="0"/>
              </a:rPr>
              <a:t>Need for economic growth</a:t>
            </a:r>
          </a:p>
          <a:p>
            <a:pPr>
              <a:lnSpc>
                <a:spcPct val="110000"/>
              </a:lnSpc>
              <a:spcBef>
                <a:spcPts val="0"/>
              </a:spcBef>
              <a:buFont typeface="Arial" panose="020B0604020202020204" pitchFamily="34" charset="0"/>
              <a:buChar char="−"/>
            </a:pPr>
            <a:r>
              <a:rPr lang="en-US" sz="1600" dirty="0">
                <a:solidFill>
                  <a:schemeClr val="tx1"/>
                </a:solidFill>
                <a:cs typeface="Arial" panose="020B0604020202020204" pitchFamily="34" charset="0"/>
              </a:rPr>
              <a:t>Need to create job opportunities (entrepreneurs)</a:t>
            </a:r>
          </a:p>
          <a:p>
            <a:pPr>
              <a:lnSpc>
                <a:spcPct val="110000"/>
              </a:lnSpc>
              <a:spcBef>
                <a:spcPts val="0"/>
              </a:spcBef>
              <a:buFont typeface="Arial" panose="020B0604020202020204" pitchFamily="34" charset="0"/>
              <a:buChar char="−"/>
            </a:pPr>
            <a:r>
              <a:rPr lang="en-US" sz="1600" dirty="0">
                <a:solidFill>
                  <a:schemeClr val="tx1"/>
                </a:solidFill>
                <a:cs typeface="Arial" panose="020B0604020202020204" pitchFamily="34" charset="0"/>
              </a:rPr>
              <a:t>Need to be globally competitive (competition from neighboring countries)</a:t>
            </a:r>
          </a:p>
          <a:p>
            <a:pPr>
              <a:lnSpc>
                <a:spcPct val="110000"/>
              </a:lnSpc>
              <a:spcBef>
                <a:spcPts val="0"/>
              </a:spcBef>
              <a:buFont typeface="Arial" panose="020B0604020202020204" pitchFamily="34" charset="0"/>
              <a:buChar char="−"/>
            </a:pPr>
            <a:r>
              <a:rPr lang="en-US" sz="1600" dirty="0">
                <a:solidFill>
                  <a:schemeClr val="tx1"/>
                </a:solidFill>
                <a:cs typeface="Arial" panose="020B0604020202020204" pitchFamily="34" charset="0"/>
              </a:rPr>
              <a:t>Limited access to high  education and training  in general (spread out in 17,000 islands and 34 provinces)</a:t>
            </a:r>
          </a:p>
          <a:p>
            <a:pPr>
              <a:lnSpc>
                <a:spcPct val="110000"/>
              </a:lnSpc>
              <a:spcBef>
                <a:spcPts val="0"/>
              </a:spcBef>
              <a:buFont typeface="Arial" panose="020B0604020202020204" pitchFamily="34" charset="0"/>
              <a:buChar char="−"/>
            </a:pPr>
            <a:r>
              <a:rPr lang="en-US" sz="1600" dirty="0">
                <a:solidFill>
                  <a:schemeClr val="tx1"/>
                </a:solidFill>
                <a:cs typeface="Arial" panose="020B0604020202020204" pitchFamily="34" charset="0"/>
              </a:rPr>
              <a:t>Quantity and quality of human capital</a:t>
            </a:r>
          </a:p>
          <a:p>
            <a:pPr>
              <a:lnSpc>
                <a:spcPct val="110000"/>
              </a:lnSpc>
              <a:spcBef>
                <a:spcPts val="0"/>
              </a:spcBef>
              <a:buFont typeface="Arial" panose="020B0604020202020204" pitchFamily="34" charset="0"/>
              <a:buChar char="−"/>
            </a:pPr>
            <a:r>
              <a:rPr lang="en-US" sz="1600" dirty="0">
                <a:solidFill>
                  <a:schemeClr val="tx1"/>
                </a:solidFill>
                <a:cs typeface="Arial" panose="020B0604020202020204" pitchFamily="34" charset="0"/>
              </a:rPr>
              <a:t>Teacher training (school, TVET and higher education)</a:t>
            </a:r>
          </a:p>
          <a:p>
            <a:pPr>
              <a:lnSpc>
                <a:spcPct val="110000"/>
              </a:lnSpc>
              <a:spcBef>
                <a:spcPts val="0"/>
              </a:spcBef>
              <a:buFont typeface="Arial" panose="020B0604020202020204" pitchFamily="34" charset="0"/>
              <a:buChar char="−"/>
            </a:pPr>
            <a:r>
              <a:rPr lang="en-US" sz="1600" dirty="0">
                <a:solidFill>
                  <a:schemeClr val="tx1"/>
                </a:solidFill>
                <a:cs typeface="Arial" panose="020B0604020202020204" pitchFamily="34" charset="0"/>
              </a:rPr>
              <a:t>Skills/competency and aptitude</a:t>
            </a:r>
          </a:p>
          <a:p>
            <a:pPr algn="just">
              <a:spcBef>
                <a:spcPts val="0"/>
              </a:spcBef>
              <a:buFontTx/>
              <a:buChar char="-"/>
            </a:pPr>
            <a:endParaRPr lang="en-US" sz="1600" dirty="0">
              <a:solidFill>
                <a:schemeClr val="tx1"/>
              </a:solidFill>
              <a:cs typeface="Arial" panose="020B0604020202020204" pitchFamily="34" charset="0"/>
            </a:endParaRPr>
          </a:p>
        </p:txBody>
      </p:sp>
      <p:sp>
        <p:nvSpPr>
          <p:cNvPr id="11" name="Content Placeholder 2"/>
          <p:cNvSpPr txBox="1">
            <a:spLocks/>
          </p:cNvSpPr>
          <p:nvPr/>
        </p:nvSpPr>
        <p:spPr>
          <a:xfrm>
            <a:off x="4753429" y="2619829"/>
            <a:ext cx="4419600" cy="3548743"/>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110000"/>
              </a:lnSpc>
              <a:spcBef>
                <a:spcPts val="0"/>
              </a:spcBef>
              <a:buFont typeface="Arial" panose="020B0604020202020204" pitchFamily="34" charset="0"/>
              <a:buChar char="−"/>
            </a:pPr>
            <a:r>
              <a:rPr lang="en-US" sz="1600" dirty="0">
                <a:cs typeface="Arial" panose="020B0604020202020204" pitchFamily="34" charset="0"/>
              </a:rPr>
              <a:t>Rapid changes in ITE</a:t>
            </a:r>
          </a:p>
          <a:p>
            <a:pPr>
              <a:lnSpc>
                <a:spcPct val="110000"/>
              </a:lnSpc>
              <a:spcBef>
                <a:spcPts val="0"/>
              </a:spcBef>
              <a:buFont typeface="Arial" panose="020B0604020202020204" pitchFamily="34" charset="0"/>
              <a:buChar char="−"/>
            </a:pPr>
            <a:r>
              <a:rPr lang="en-US" sz="1600" dirty="0">
                <a:cs typeface="Arial" panose="020B0604020202020204" pitchFamily="34" charset="0"/>
              </a:rPr>
              <a:t>Indonesia is one of the countries with highest internet users (1Q17 </a:t>
            </a:r>
            <a:r>
              <a:rPr lang="en-US" sz="1600" dirty="0" err="1">
                <a:cs typeface="Arial" panose="020B0604020202020204" pitchFamily="34" charset="0"/>
              </a:rPr>
              <a:t>Kominfo</a:t>
            </a:r>
            <a:r>
              <a:rPr lang="en-US" sz="1600" dirty="0">
                <a:cs typeface="Arial" panose="020B0604020202020204" pitchFamily="34" charset="0"/>
              </a:rPr>
              <a:t>: 262 million population, 132 million internet users, 371 million cellular phone users)</a:t>
            </a:r>
          </a:p>
          <a:p>
            <a:pPr>
              <a:lnSpc>
                <a:spcPct val="110000"/>
              </a:lnSpc>
              <a:spcBef>
                <a:spcPts val="0"/>
              </a:spcBef>
              <a:buFont typeface="Arial" panose="020B0604020202020204" pitchFamily="34" charset="0"/>
              <a:buChar char="−"/>
            </a:pPr>
            <a:r>
              <a:rPr lang="en-US" sz="1600" dirty="0">
                <a:cs typeface="Arial" panose="020B0604020202020204" pitchFamily="34" charset="0"/>
              </a:rPr>
              <a:t>Demographic bonus in 2025 to 2035 (number of people within the productive age bracket is higher than the number of elderly people and children)</a:t>
            </a:r>
          </a:p>
          <a:p>
            <a:pPr marL="0" indent="0" algn="just">
              <a:spcBef>
                <a:spcPts val="0"/>
              </a:spcBef>
              <a:buNone/>
            </a:pPr>
            <a:endParaRPr lang="en-US" sz="1600" dirty="0">
              <a:cs typeface="Arial" panose="020B0604020202020204" pitchFamily="34" charset="0"/>
            </a:endParaRPr>
          </a:p>
        </p:txBody>
      </p:sp>
      <p:sp>
        <p:nvSpPr>
          <p:cNvPr id="5" name="Rectangle 4"/>
          <p:cNvSpPr/>
          <p:nvPr/>
        </p:nvSpPr>
        <p:spPr>
          <a:xfrm>
            <a:off x="426526" y="1741557"/>
            <a:ext cx="3886200" cy="707886"/>
          </a:xfrm>
          <a:prstGeom prst="rect">
            <a:avLst/>
          </a:prstGeom>
          <a:noFill/>
        </p:spPr>
        <p:txBody>
          <a:bodyPr wrap="square" lIns="91440" tIns="45720" rIns="91440" bIns="45720">
            <a:spAutoFit/>
          </a:bodyPr>
          <a:lstStyle/>
          <a:p>
            <a:pPr algn="ctr"/>
            <a:r>
              <a:rPr lang="en-US" sz="40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Challenge</a:t>
            </a:r>
            <a:endPar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 name="Rectangle 7"/>
          <p:cNvSpPr/>
          <p:nvPr/>
        </p:nvSpPr>
        <p:spPr>
          <a:xfrm>
            <a:off x="4579426" y="1637666"/>
            <a:ext cx="4486233" cy="830997"/>
          </a:xfrm>
          <a:prstGeom prst="rect">
            <a:avLst/>
          </a:prstGeom>
          <a:noFill/>
        </p:spPr>
        <p:txBody>
          <a:bodyPr wrap="square" lIns="91440" tIns="45720" rIns="91440" bIns="45720">
            <a:spAutoFit/>
          </a:bodyPr>
          <a:lstStyle/>
          <a:p>
            <a:pPr algn="ctr"/>
            <a:r>
              <a:rPr lang="en-US" sz="4800" b="1" cap="none" spc="0"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Oppotunities</a:t>
            </a:r>
            <a:endParaRPr lang="en-US" sz="4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9193961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6"/>
          <p:cNvSpPr txBox="1">
            <a:spLocks/>
          </p:cNvSpPr>
          <p:nvPr/>
        </p:nvSpPr>
        <p:spPr>
          <a:xfrm>
            <a:off x="1355940" y="497340"/>
            <a:ext cx="5913540" cy="1590540"/>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3D6AA1"/>
                </a:solidFill>
                <a:latin typeface="Arial Black" panose="020B0A04020102020204" pitchFamily="34" charset="0"/>
              </a:rPr>
              <a:t>OUR ADVISORY COUNCIL</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pic>
        <p:nvPicPr>
          <p:cNvPr id="10" name="Picture 2" descr="C:\Users\winda.anggraini\AppData\Local\Microsoft\Windows\Temporary Internet Files\Content.Outlook\KBVEXBXA\advisory.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28600" y="2286000"/>
            <a:ext cx="2670901" cy="426720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11" name="Picture 2" descr="C:\Users\winda.anggraini\AppData\Local\Microsoft\Windows\Temporary Internet Files\Content.Outlook\KBVEXBXA\advisory.pn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a:ext>
            </a:extLst>
          </a:blip>
          <a:srcRect l="31245"/>
          <a:stretch/>
        </p:blipFill>
        <p:spPr bwMode="auto">
          <a:xfrm>
            <a:off x="2743200" y="2286000"/>
            <a:ext cx="5177699" cy="426720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1026" name="Picture 2" descr="Related imag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467" t="7219" r="15867" b="30490"/>
          <a:stretch/>
        </p:blipFill>
        <p:spPr bwMode="auto">
          <a:xfrm>
            <a:off x="6477000" y="5257800"/>
            <a:ext cx="792480" cy="79248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172200" y="6031915"/>
            <a:ext cx="1447800" cy="353943"/>
          </a:xfrm>
          <a:prstGeom prst="rect">
            <a:avLst/>
          </a:prstGeom>
          <a:noFill/>
        </p:spPr>
        <p:txBody>
          <a:bodyPr wrap="square" rtlCol="0">
            <a:spAutoFit/>
          </a:bodyPr>
          <a:lstStyle/>
          <a:p>
            <a:pPr algn="ctr"/>
            <a:r>
              <a:rPr lang="en-US" sz="500" b="1" dirty="0" smtClean="0">
                <a:latin typeface="Arial" panose="020B0604020202020204" pitchFamily="34" charset="0"/>
                <a:cs typeface="Arial" panose="020B0604020202020204" pitchFamily="34" charset="0"/>
              </a:rPr>
              <a:t>Achmad Baiquni</a:t>
            </a:r>
          </a:p>
          <a:p>
            <a:pPr algn="ctr"/>
            <a:r>
              <a:rPr lang="en-US" sz="600" i="1" dirty="0" smtClean="0">
                <a:latin typeface="Arial" panose="020B0604020202020204" pitchFamily="34" charset="0"/>
                <a:cs typeface="Arial" panose="020B0604020202020204" pitchFamily="34" charset="0"/>
              </a:rPr>
              <a:t>President Director of PT. Bank Negara Indonesia (Persero) Tbk.</a:t>
            </a:r>
            <a:endParaRPr lang="id-ID" sz="600" i="1" dirty="0">
              <a:latin typeface="Arial" panose="020B0604020202020204" pitchFamily="34" charset="0"/>
              <a:cs typeface="Arial" panose="020B0604020202020204" pitchFamily="34" charset="0"/>
            </a:endParaRPr>
          </a:p>
        </p:txBody>
      </p:sp>
      <p:sp>
        <p:nvSpPr>
          <p:cNvPr id="3" name="Rectangle 2"/>
          <p:cNvSpPr/>
          <p:nvPr/>
        </p:nvSpPr>
        <p:spPr>
          <a:xfrm>
            <a:off x="7696200" y="2385060"/>
            <a:ext cx="1276762" cy="40690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pic>
        <p:nvPicPr>
          <p:cNvPr id="4" name="Picture 3"/>
          <p:cNvPicPr>
            <a:picLocks noChangeAspect="1"/>
          </p:cNvPicPr>
          <p:nvPr/>
        </p:nvPicPr>
        <p:blipFill>
          <a:blip r:embed="rId8"/>
          <a:stretch>
            <a:fillRect/>
          </a:stretch>
        </p:blipFill>
        <p:spPr>
          <a:xfrm>
            <a:off x="7729086" y="2789775"/>
            <a:ext cx="1067259" cy="967979"/>
          </a:xfrm>
          <a:prstGeom prst="rect">
            <a:avLst/>
          </a:prstGeom>
          <a:ln>
            <a:noFill/>
          </a:ln>
          <a:effectLst>
            <a:softEdge rad="112500"/>
          </a:effectLst>
        </p:spPr>
      </p:pic>
      <p:sp>
        <p:nvSpPr>
          <p:cNvPr id="12" name="TextBox 11"/>
          <p:cNvSpPr txBox="1"/>
          <p:nvPr/>
        </p:nvSpPr>
        <p:spPr>
          <a:xfrm>
            <a:off x="7525162" y="3715435"/>
            <a:ext cx="1447800" cy="246221"/>
          </a:xfrm>
          <a:prstGeom prst="rect">
            <a:avLst/>
          </a:prstGeom>
          <a:noFill/>
        </p:spPr>
        <p:txBody>
          <a:bodyPr wrap="square" rtlCol="0">
            <a:spAutoFit/>
          </a:bodyPr>
          <a:lstStyle/>
          <a:p>
            <a:pPr algn="ctr"/>
            <a:r>
              <a:rPr lang="id-ID" sz="500" b="1" dirty="0" smtClean="0">
                <a:solidFill>
                  <a:schemeClr val="bg1"/>
                </a:solidFill>
                <a:latin typeface="Arial" panose="020B0604020202020204" pitchFamily="34" charset="0"/>
                <a:cs typeface="Arial" panose="020B0604020202020204" pitchFamily="34" charset="0"/>
              </a:rPr>
              <a:t>Prof. Ir. Panut Mulyono, M.Eng., D.Eng.</a:t>
            </a:r>
            <a:endParaRPr lang="en-US" sz="500" b="1" dirty="0" smtClean="0">
              <a:solidFill>
                <a:schemeClr val="bg1"/>
              </a:solidFill>
              <a:latin typeface="Arial" panose="020B0604020202020204" pitchFamily="34" charset="0"/>
              <a:cs typeface="Arial" panose="020B0604020202020204" pitchFamily="34" charset="0"/>
            </a:endParaRPr>
          </a:p>
          <a:p>
            <a:pPr algn="ctr"/>
            <a:r>
              <a:rPr lang="id-ID" sz="500" dirty="0" smtClean="0">
                <a:solidFill>
                  <a:schemeClr val="bg1"/>
                </a:solidFill>
                <a:latin typeface="Arial" panose="020B0604020202020204" pitchFamily="34" charset="0"/>
                <a:cs typeface="Arial" panose="020B0604020202020204" pitchFamily="34" charset="0"/>
              </a:rPr>
              <a:t>Rector of Universitas Gajah Mada (UGM)</a:t>
            </a:r>
            <a:endParaRPr lang="id-ID" sz="500" dirty="0">
              <a:solidFill>
                <a:schemeClr val="bg1"/>
              </a:solidFill>
              <a:latin typeface="Arial" panose="020B0604020202020204" pitchFamily="34" charset="0"/>
              <a:cs typeface="Arial" panose="020B0604020202020204" pitchFamily="34" charset="0"/>
            </a:endParaRPr>
          </a:p>
        </p:txBody>
      </p:sp>
      <p:sp>
        <p:nvSpPr>
          <p:cNvPr id="13" name="TextBox 12"/>
          <p:cNvSpPr txBox="1"/>
          <p:nvPr/>
        </p:nvSpPr>
        <p:spPr>
          <a:xfrm>
            <a:off x="7525162" y="3660632"/>
            <a:ext cx="1447800" cy="246221"/>
          </a:xfrm>
          <a:prstGeom prst="rect">
            <a:avLst/>
          </a:prstGeom>
          <a:noFill/>
        </p:spPr>
        <p:txBody>
          <a:bodyPr wrap="square" rtlCol="0">
            <a:spAutoFit/>
          </a:bodyPr>
          <a:lstStyle/>
          <a:p>
            <a:pPr algn="ctr"/>
            <a:r>
              <a:rPr lang="en-US" sz="500" b="1" dirty="0">
                <a:latin typeface="Arial" panose="020B0604020202020204" pitchFamily="34" charset="0"/>
                <a:cs typeface="Arial" panose="020B0604020202020204" pitchFamily="34" charset="0"/>
              </a:rPr>
              <a:t>Prof. Ir. </a:t>
            </a:r>
            <a:r>
              <a:rPr lang="en-US" sz="500" b="1" dirty="0" err="1">
                <a:latin typeface="Arial" panose="020B0604020202020204" pitchFamily="34" charset="0"/>
                <a:cs typeface="Arial" panose="020B0604020202020204" pitchFamily="34" charset="0"/>
              </a:rPr>
              <a:t>Panut</a:t>
            </a:r>
            <a:r>
              <a:rPr lang="en-US" sz="500" b="1" dirty="0">
                <a:latin typeface="Arial" panose="020B0604020202020204" pitchFamily="34" charset="0"/>
                <a:cs typeface="Arial" panose="020B0604020202020204" pitchFamily="34" charset="0"/>
              </a:rPr>
              <a:t> </a:t>
            </a:r>
            <a:r>
              <a:rPr lang="en-US" sz="500" b="1" dirty="0" err="1">
                <a:latin typeface="Arial" panose="020B0604020202020204" pitchFamily="34" charset="0"/>
                <a:cs typeface="Arial" panose="020B0604020202020204" pitchFamily="34" charset="0"/>
              </a:rPr>
              <a:t>Mulyono</a:t>
            </a:r>
            <a:r>
              <a:rPr lang="en-US" sz="500" b="1" dirty="0">
                <a:latin typeface="Arial" panose="020B0604020202020204" pitchFamily="34" charset="0"/>
                <a:cs typeface="Arial" panose="020B0604020202020204" pitchFamily="34" charset="0"/>
              </a:rPr>
              <a:t>, </a:t>
            </a:r>
            <a:r>
              <a:rPr lang="en-US" sz="500" b="1" dirty="0" err="1">
                <a:latin typeface="Arial" panose="020B0604020202020204" pitchFamily="34" charset="0"/>
                <a:cs typeface="Arial" panose="020B0604020202020204" pitchFamily="34" charset="0"/>
              </a:rPr>
              <a:t>M.Eng</a:t>
            </a:r>
            <a:r>
              <a:rPr lang="en-US" sz="500" b="1" dirty="0">
                <a:latin typeface="Arial" panose="020B0604020202020204" pitchFamily="34" charset="0"/>
                <a:cs typeface="Arial" panose="020B0604020202020204" pitchFamily="34" charset="0"/>
              </a:rPr>
              <a:t>., D.Eng.</a:t>
            </a:r>
            <a:endParaRPr lang="en-US" sz="500" b="1" dirty="0" smtClean="0">
              <a:latin typeface="Arial" panose="020B0604020202020204" pitchFamily="34" charset="0"/>
              <a:cs typeface="Arial" panose="020B0604020202020204" pitchFamily="34" charset="0"/>
            </a:endParaRPr>
          </a:p>
          <a:p>
            <a:pPr algn="ctr"/>
            <a:r>
              <a:rPr lang="id-ID" sz="500" i="1" dirty="0" smtClean="0">
                <a:latin typeface="Arial" panose="020B0604020202020204" pitchFamily="34" charset="0"/>
                <a:cs typeface="Arial" panose="020B0604020202020204" pitchFamily="34" charset="0"/>
              </a:rPr>
              <a:t>Rector of Universitas Gajah Mada</a:t>
            </a:r>
            <a:endParaRPr lang="id-ID" sz="5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0272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540" y="1298580"/>
            <a:ext cx="8229600" cy="461665"/>
          </a:xfrm>
          <a:prstGeom prst="rect">
            <a:avLst/>
          </a:prstGeom>
          <a:noFill/>
        </p:spPr>
        <p:txBody>
          <a:bodyPr wrap="square" rtlCol="0">
            <a:spAutoFit/>
          </a:bodyPr>
          <a:lstStyle/>
          <a:p>
            <a:pPr algn="just"/>
            <a:r>
              <a:rPr lang="en-US" sz="2400" dirty="0" smtClean="0">
                <a:cs typeface="Arial" panose="020B0604020202020204" pitchFamily="34" charset="0"/>
              </a:rPr>
              <a:t>We aim for 30% Academic and 70% Life Skills</a:t>
            </a:r>
            <a:endParaRPr lang="en-US" sz="2400" dirty="0">
              <a:ea typeface="Arial" charset="0"/>
              <a:cs typeface="Arial" panose="020B0604020202020204" pitchFamily="34" charset="0"/>
            </a:endParaRPr>
          </a:p>
        </p:txBody>
      </p:sp>
      <p:sp>
        <p:nvSpPr>
          <p:cNvPr id="16" name="Title 6"/>
          <p:cNvSpPr txBox="1">
            <a:spLocks/>
          </p:cNvSpPr>
          <p:nvPr/>
        </p:nvSpPr>
        <p:spPr>
          <a:xfrm>
            <a:off x="1308540" y="460380"/>
            <a:ext cx="6553200" cy="1020762"/>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3D6AA1"/>
                </a:solidFill>
                <a:latin typeface="Arial Black" panose="020B0A04020102020204" pitchFamily="34" charset="0"/>
              </a:rPr>
              <a:t>OUR COURSES</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pic>
        <p:nvPicPr>
          <p:cNvPr id="2" name="Picture 1"/>
          <p:cNvPicPr>
            <a:picLocks noChangeAspect="1"/>
          </p:cNvPicPr>
          <p:nvPr/>
        </p:nvPicPr>
        <p:blipFill>
          <a:blip r:embed="rId3"/>
          <a:stretch>
            <a:fillRect/>
          </a:stretch>
        </p:blipFill>
        <p:spPr>
          <a:xfrm>
            <a:off x="1308540" y="1900765"/>
            <a:ext cx="6668733" cy="4492620"/>
          </a:xfrm>
          <a:prstGeom prst="rect">
            <a:avLst/>
          </a:prstGeom>
        </p:spPr>
      </p:pic>
    </p:spTree>
    <p:extLst>
      <p:ext uri="{BB962C8B-B14F-4D97-AF65-F5344CB8AC3E}">
        <p14:creationId xmlns:p14="http://schemas.microsoft.com/office/powerpoint/2010/main" val="2814337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42798" y="1255037"/>
            <a:ext cx="6810829" cy="461665"/>
          </a:xfrm>
          <a:prstGeom prst="rect">
            <a:avLst/>
          </a:prstGeom>
          <a:noFill/>
        </p:spPr>
        <p:txBody>
          <a:bodyPr wrap="square" rtlCol="0">
            <a:spAutoFit/>
          </a:bodyPr>
          <a:lstStyle/>
          <a:p>
            <a:pPr algn="just"/>
            <a:r>
              <a:rPr lang="en-US" sz="2400" dirty="0" smtClean="0">
                <a:cs typeface="Arial" panose="020B0604020202020204" pitchFamily="34" charset="0"/>
              </a:rPr>
              <a:t>We aim for 30% Academic and 70% Life Skills</a:t>
            </a:r>
            <a:endParaRPr lang="en-US" sz="2400" dirty="0">
              <a:ea typeface="Arial" charset="0"/>
              <a:cs typeface="Arial" panose="020B0604020202020204" pitchFamily="34" charset="0"/>
            </a:endParaRPr>
          </a:p>
        </p:txBody>
      </p:sp>
      <p:sp>
        <p:nvSpPr>
          <p:cNvPr id="7" name="Title 6"/>
          <p:cNvSpPr txBox="1">
            <a:spLocks/>
          </p:cNvSpPr>
          <p:nvPr/>
        </p:nvSpPr>
        <p:spPr>
          <a:xfrm>
            <a:off x="1442798" y="402323"/>
            <a:ext cx="6553200" cy="1020762"/>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3D6AA1"/>
                </a:solidFill>
                <a:latin typeface="Arial Black" panose="020B0A04020102020204" pitchFamily="34" charset="0"/>
              </a:rPr>
              <a:t>OUR COURSES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pic>
        <p:nvPicPr>
          <p:cNvPr id="2" name="Picture 1"/>
          <p:cNvPicPr>
            <a:picLocks noChangeAspect="1"/>
          </p:cNvPicPr>
          <p:nvPr/>
        </p:nvPicPr>
        <p:blipFill>
          <a:blip r:embed="rId3"/>
          <a:stretch>
            <a:fillRect/>
          </a:stretch>
        </p:blipFill>
        <p:spPr>
          <a:xfrm>
            <a:off x="1442798" y="1728734"/>
            <a:ext cx="6947357" cy="4664045"/>
          </a:xfrm>
          <a:prstGeom prst="rect">
            <a:avLst/>
          </a:prstGeom>
        </p:spPr>
      </p:pic>
    </p:spTree>
    <p:extLst>
      <p:ext uri="{BB962C8B-B14F-4D97-AF65-F5344CB8AC3E}">
        <p14:creationId xmlns:p14="http://schemas.microsoft.com/office/powerpoint/2010/main" val="33141056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65500" y="1307440"/>
            <a:ext cx="8229600" cy="461665"/>
          </a:xfrm>
          <a:prstGeom prst="rect">
            <a:avLst/>
          </a:prstGeom>
          <a:noFill/>
        </p:spPr>
        <p:txBody>
          <a:bodyPr wrap="square" rtlCol="0">
            <a:spAutoFit/>
          </a:bodyPr>
          <a:lstStyle/>
          <a:p>
            <a:pPr algn="just"/>
            <a:r>
              <a:rPr lang="en-US" sz="2400" dirty="0" smtClean="0">
                <a:cs typeface="Arial" panose="020B0604020202020204" pitchFamily="34" charset="0"/>
              </a:rPr>
              <a:t>We aim for 30% Academic and 70% Life Skills</a:t>
            </a:r>
            <a:endParaRPr lang="en-US" sz="2400" dirty="0">
              <a:ea typeface="Arial" charset="0"/>
              <a:cs typeface="Arial" panose="020B0604020202020204" pitchFamily="34" charset="0"/>
            </a:endParaRPr>
          </a:p>
        </p:txBody>
      </p:sp>
      <p:sp>
        <p:nvSpPr>
          <p:cNvPr id="7" name="Title 6"/>
          <p:cNvSpPr txBox="1">
            <a:spLocks/>
          </p:cNvSpPr>
          <p:nvPr/>
        </p:nvSpPr>
        <p:spPr>
          <a:xfrm>
            <a:off x="1440100" y="224365"/>
            <a:ext cx="6713300" cy="1194529"/>
          </a:xfrm>
          <a:prstGeom prst="rect">
            <a:avLst/>
          </a:prstGeom>
          <a:noFill/>
          <a:ln w="19050">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3D6AA1"/>
                </a:solidFill>
                <a:latin typeface="Arial Black" panose="020B0A04020102020204" pitchFamily="34" charset="0"/>
              </a:rPr>
              <a:t>OUR COURSES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224365"/>
            <a:ext cx="1276762" cy="838200"/>
          </a:xfrm>
          <a:prstGeom prst="rect">
            <a:avLst/>
          </a:prstGeom>
        </p:spPr>
      </p:pic>
      <p:pic>
        <p:nvPicPr>
          <p:cNvPr id="3" name="Picture 2"/>
          <p:cNvPicPr>
            <a:picLocks noChangeAspect="1"/>
          </p:cNvPicPr>
          <p:nvPr/>
        </p:nvPicPr>
        <p:blipFill>
          <a:blip r:embed="rId3"/>
          <a:stretch>
            <a:fillRect/>
          </a:stretch>
        </p:blipFill>
        <p:spPr>
          <a:xfrm>
            <a:off x="1531867" y="1905000"/>
            <a:ext cx="6802714" cy="4566940"/>
          </a:xfrm>
          <a:prstGeom prst="rect">
            <a:avLst/>
          </a:prstGeom>
        </p:spPr>
      </p:pic>
    </p:spTree>
    <p:extLst>
      <p:ext uri="{BB962C8B-B14F-4D97-AF65-F5344CB8AC3E}">
        <p14:creationId xmlns:p14="http://schemas.microsoft.com/office/powerpoint/2010/main" val="24992221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p:cNvSpPr txBox="1">
            <a:spLocks/>
          </p:cNvSpPr>
          <p:nvPr/>
        </p:nvSpPr>
        <p:spPr>
          <a:xfrm>
            <a:off x="1447800" y="118976"/>
            <a:ext cx="4648200" cy="1514098"/>
          </a:xfrm>
          <a:prstGeom prst="rect">
            <a:avLst/>
          </a:prstGeom>
          <a:noFill/>
          <a:ln w="19050">
            <a:noFill/>
          </a:ln>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smtClean="0">
                <a:solidFill>
                  <a:srgbClr val="204696"/>
                </a:solidFill>
                <a:latin typeface="Arial Black" panose="020B0A04020102020204" pitchFamily="34" charset="0"/>
              </a:rPr>
              <a:t>OUR PARTNERS</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0" y="456925"/>
            <a:ext cx="1276762" cy="8382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1524000"/>
            <a:ext cx="7559004" cy="5022218"/>
          </a:xfrm>
          <a:prstGeom prst="rect">
            <a:avLst/>
          </a:prstGeom>
          <a:ln>
            <a:noFill/>
          </a:ln>
          <a:effectLst>
            <a:softEdge rad="112500"/>
          </a:effectLst>
        </p:spPr>
      </p:pic>
    </p:spTree>
    <p:extLst>
      <p:ext uri="{BB962C8B-B14F-4D97-AF65-F5344CB8AC3E}">
        <p14:creationId xmlns:p14="http://schemas.microsoft.com/office/powerpoint/2010/main" val="663736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5471</TotalTime>
  <Words>1006</Words>
  <Application>Microsoft Macintosh PowerPoint</Application>
  <PresentationFormat>On-screen Show (4:3)</PresentationFormat>
  <Paragraphs>176</Paragraphs>
  <Slides>36</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Arial Black</vt:lpstr>
      <vt:lpstr>Calibri</vt:lpstr>
      <vt:lpstr>Century Gothic</vt:lpstr>
      <vt:lpstr>Monotype Corsiva</vt:lpstr>
      <vt:lpstr>Wingdings</vt:lpstr>
      <vt:lpstr>Wingdings 2</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MORE ENGAGED WITH PARTNERS AND LEARNERS </vt:lpstr>
      <vt:lpstr>PowerPoint Presentation</vt:lpstr>
      <vt:lpstr>6th INDONESIAX  CONFERENCE : DEC 4TH, 2017</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Ross</dc:creator>
  <cp:lastModifiedBy>Microsoft Office User</cp:lastModifiedBy>
  <cp:revision>524</cp:revision>
  <cp:lastPrinted>2017-11-10T08:49:46Z</cp:lastPrinted>
  <dcterms:created xsi:type="dcterms:W3CDTF">2014-06-06T02:42:51Z</dcterms:created>
  <dcterms:modified xsi:type="dcterms:W3CDTF">2017-12-08T10:21:52Z</dcterms:modified>
</cp:coreProperties>
</file>